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75" r:id="rId3"/>
    <p:sldId id="276" r:id="rId4"/>
    <p:sldId id="279" r:id="rId5"/>
    <p:sldId id="257" r:id="rId6"/>
    <p:sldId id="264" r:id="rId7"/>
    <p:sldId id="266" r:id="rId8"/>
    <p:sldId id="261" r:id="rId9"/>
    <p:sldId id="262" r:id="rId10"/>
    <p:sldId id="263" r:id="rId11"/>
    <p:sldId id="284" r:id="rId12"/>
    <p:sldId id="265" r:id="rId13"/>
    <p:sldId id="277" r:id="rId14"/>
    <p:sldId id="280" r:id="rId15"/>
    <p:sldId id="281" r:id="rId16"/>
    <p:sldId id="274" r:id="rId17"/>
    <p:sldId id="269" r:id="rId18"/>
    <p:sldId id="273" r:id="rId19"/>
    <p:sldId id="282" r:id="rId20"/>
    <p:sldId id="285" r:id="rId21"/>
    <p:sldId id="270" r:id="rId22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861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10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63" tIns="48332" rIns="96663" bIns="48332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8" y="0"/>
            <a:ext cx="3169920" cy="481728"/>
          </a:xfrm>
          <a:prstGeom prst="rect">
            <a:avLst/>
          </a:prstGeom>
        </p:spPr>
        <p:txBody>
          <a:bodyPr vert="horz" lIns="96663" tIns="48332" rIns="96663" bIns="48332" rtlCol="0"/>
          <a:lstStyle>
            <a:lvl1pPr algn="r">
              <a:defRPr sz="1300"/>
            </a:lvl1pPr>
          </a:lstStyle>
          <a:p>
            <a:fld id="{3BFE3F90-26F9-481E-A64D-CF4211DE91C3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3" tIns="48332" rIns="96663" bIns="4833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620578"/>
            <a:ext cx="5852160" cy="3780473"/>
          </a:xfrm>
          <a:prstGeom prst="rect">
            <a:avLst/>
          </a:prstGeom>
        </p:spPr>
        <p:txBody>
          <a:bodyPr vert="horz" lIns="96663" tIns="48332" rIns="96663" bIns="48332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63" tIns="48332" rIns="96663" bIns="48332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8" y="9119475"/>
            <a:ext cx="3169920" cy="481727"/>
          </a:xfrm>
          <a:prstGeom prst="rect">
            <a:avLst/>
          </a:prstGeom>
        </p:spPr>
        <p:txBody>
          <a:bodyPr vert="horz" lIns="96663" tIns="48332" rIns="96663" bIns="48332" rtlCol="0" anchor="b"/>
          <a:lstStyle>
            <a:lvl1pPr algn="r">
              <a:defRPr sz="1300"/>
            </a:lvl1pPr>
          </a:lstStyle>
          <a:p>
            <a:fld id="{E308A5F1-905B-49C1-82CF-FC7054664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675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55A79-4AF2-46BF-8FCC-B3644C1E44E3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28D5B-E58F-4580-B074-4206AD243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248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55A79-4AF2-46BF-8FCC-B3644C1E44E3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28D5B-E58F-4580-B074-4206AD243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047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55A79-4AF2-46BF-8FCC-B3644C1E44E3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28D5B-E58F-4580-B074-4206AD243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796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55A79-4AF2-46BF-8FCC-B3644C1E44E3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28D5B-E58F-4580-B074-4206AD243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831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55A79-4AF2-46BF-8FCC-B3644C1E44E3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28D5B-E58F-4580-B074-4206AD243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026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55A79-4AF2-46BF-8FCC-B3644C1E44E3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28D5B-E58F-4580-B074-4206AD243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973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55A79-4AF2-46BF-8FCC-B3644C1E44E3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28D5B-E58F-4580-B074-4206AD243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75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55A79-4AF2-46BF-8FCC-B3644C1E44E3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28D5B-E58F-4580-B074-4206AD243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810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55A79-4AF2-46BF-8FCC-B3644C1E44E3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28D5B-E58F-4580-B074-4206AD243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142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55A79-4AF2-46BF-8FCC-B3644C1E44E3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28D5B-E58F-4580-B074-4206AD243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674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55A79-4AF2-46BF-8FCC-B3644C1E44E3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28D5B-E58F-4580-B074-4206AD243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839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55A79-4AF2-46BF-8FCC-B3644C1E44E3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A28D5B-E58F-4580-B074-4206AD243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72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75606" y="519257"/>
            <a:ext cx="7196050" cy="5227465"/>
          </a:xfrm>
        </p:spPr>
        <p:txBody>
          <a:bodyPr>
            <a:noAutofit/>
          </a:bodyPr>
          <a:lstStyle/>
          <a:p>
            <a:r>
              <a:rPr lang="en-US" sz="6600" u="sng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FY24</a:t>
            </a:r>
            <a:r>
              <a:rPr lang="en-US" sz="6600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 Tewksbury Public Schools Finance Committee Presentation</a:t>
            </a:r>
            <a:endParaRPr lang="en-US" sz="6600" dirty="0">
              <a:solidFill>
                <a:schemeClr val="accent1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5564" y="5871413"/>
            <a:ext cx="8983287" cy="795394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March </a:t>
            </a:r>
            <a:r>
              <a:rPr lang="en-US" sz="40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13, </a:t>
            </a:r>
            <a:r>
              <a:rPr lang="en-US" sz="40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2023</a:t>
            </a:r>
            <a:endParaRPr lang="en-US" sz="40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686798" y="2152995"/>
            <a:ext cx="2427317" cy="293439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Georgia" panose="02040502050405020303" pitchFamily="18" charset="0"/>
              </a:rPr>
              <a:t>T</a:t>
            </a:r>
            <a:endParaRPr lang="en-US" sz="300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FF0000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3972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7" y="542984"/>
            <a:ext cx="10515600" cy="1325563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FY24 School Department Budget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71945" y="1489823"/>
            <a:ext cx="8048105" cy="45060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dirty="0" smtClean="0"/>
              <a:t>CAPITAL OUTLAY – 1.5% of School Budget</a:t>
            </a:r>
          </a:p>
          <a:p>
            <a:pPr marL="0" indent="0" algn="ctr">
              <a:buNone/>
            </a:pPr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2317864" y="2105668"/>
            <a:ext cx="7556268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u="sng" dirty="0" smtClean="0"/>
              <a:t>PRIORITY</a:t>
            </a:r>
            <a:endParaRPr lang="en-US" sz="3600" u="sng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Funding new ELA curriculum materials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err="1" smtClean="0"/>
              <a:t>ClearTouch</a:t>
            </a:r>
            <a:r>
              <a:rPr lang="en-US" sz="3200" dirty="0" smtClean="0"/>
              <a:t> Boards for balance of classrooms in District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HVAC assessment for HB &amp; Dewing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Electrical Assessment for HB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Plan for re-landscaping rear of HB grounds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477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74815"/>
            <a:ext cx="12192000" cy="897772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FY24 School Department Budget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56061" y="1305096"/>
            <a:ext cx="2420390" cy="4937762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600" dirty="0" smtClean="0">
                <a:solidFill>
                  <a:srgbClr val="FF0000"/>
                </a:solidFill>
              </a:rPr>
              <a:t>BUILDING SYSTEMS: LETTER GRADES</a:t>
            </a:r>
          </a:p>
          <a:p>
            <a:pPr marL="0" indent="0" algn="ctr">
              <a:buNone/>
            </a:pPr>
            <a:r>
              <a:rPr lang="en-US" sz="1800" dirty="0" smtClean="0">
                <a:solidFill>
                  <a:srgbClr val="FF0000"/>
                </a:solidFill>
              </a:rPr>
              <a:t>WHERE ARE WE NOW?</a:t>
            </a:r>
            <a:endParaRPr lang="en-US" sz="1800" dirty="0">
              <a:solidFill>
                <a:srgbClr val="FF00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4108" y="822958"/>
            <a:ext cx="8324823" cy="5880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56916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/>
        </p:nvSpPr>
        <p:spPr>
          <a:xfrm>
            <a:off x="252248" y="860079"/>
            <a:ext cx="2300829" cy="45991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Potential Capital Projects</a:t>
            </a:r>
          </a:p>
          <a:p>
            <a:pPr algn="ctr"/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List</a:t>
            </a:r>
          </a:p>
          <a:p>
            <a:pPr algn="ctr"/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FY23-FY25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5331" y="261256"/>
            <a:ext cx="8320014" cy="6235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5070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/>
        </p:nvSpPr>
        <p:spPr>
          <a:xfrm>
            <a:off x="347079" y="1059818"/>
            <a:ext cx="11593691" cy="707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Capital Projects Completed List FY21-FY23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63553" y="1777604"/>
            <a:ext cx="3421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2020-2021</a:t>
            </a:r>
            <a:endParaRPr lang="en-US" sz="3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3764" y="2280302"/>
            <a:ext cx="3421921" cy="3357818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4636536" y="1767180"/>
            <a:ext cx="33810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2021-2022</a:t>
            </a:r>
            <a:endParaRPr lang="en-US" sz="3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95685" y="2280302"/>
            <a:ext cx="3381070" cy="3878632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7956330" y="1777604"/>
            <a:ext cx="32703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2022-2023</a:t>
            </a:r>
            <a:endParaRPr lang="en-US" sz="3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56330" y="2285184"/>
            <a:ext cx="3116223" cy="3633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0490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6185" y="331874"/>
            <a:ext cx="11597639" cy="1325563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FY24 School Department Budget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5370" y="1472818"/>
            <a:ext cx="5011985" cy="4959768"/>
          </a:xfrm>
        </p:spPr>
        <p:txBody>
          <a:bodyPr/>
          <a:lstStyle/>
          <a:p>
            <a:pPr marL="0" indent="0" algn="ctr">
              <a:buNone/>
            </a:pPr>
            <a:r>
              <a:rPr lang="en-US" u="sng" dirty="0" smtClean="0"/>
              <a:t>Grants/Revolving Accounts</a:t>
            </a:r>
          </a:p>
          <a:p>
            <a:r>
              <a:rPr lang="en-US" dirty="0" smtClean="0"/>
              <a:t>64 Separate Funds currently ACTIVE </a:t>
            </a:r>
          </a:p>
          <a:p>
            <a:r>
              <a:rPr lang="en-US" dirty="0" smtClean="0"/>
              <a:t>All have a specific purpose and must be used appropriately.  Use MUST be related to the purpose of the fund…whether a GRANT or Revolving type account driven by fees.</a:t>
            </a:r>
          </a:p>
          <a:p>
            <a:r>
              <a:rPr lang="en-US" dirty="0" smtClean="0"/>
              <a:t>Approximately 35 positions funded (partially/fully)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89229" y="1321723"/>
            <a:ext cx="5046847" cy="5261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502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057" y="76589"/>
            <a:ext cx="11597639" cy="1177146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FY24 School Department Budget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06185" y="850034"/>
            <a:ext cx="1159763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072" y="916536"/>
            <a:ext cx="10515600" cy="467161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Grant Funding Available FY23</a:t>
            </a:r>
            <a:r>
              <a:rPr lang="en-US" baseline="30000" dirty="0" smtClean="0">
                <a:solidFill>
                  <a:srgbClr val="FF0000"/>
                </a:solidFill>
              </a:rPr>
              <a:t>*</a:t>
            </a:r>
          </a:p>
          <a:p>
            <a:pPr marL="0" indent="0" algn="ctr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2845884"/>
              </p:ext>
            </p:extLst>
          </p:nvPr>
        </p:nvGraphicFramePr>
        <p:xfrm>
          <a:off x="1878678" y="1320250"/>
          <a:ext cx="7697585" cy="5379466"/>
        </p:xfrm>
        <a:graphic>
          <a:graphicData uri="http://schemas.openxmlformats.org/drawingml/2006/table">
            <a:tbl>
              <a:tblPr/>
              <a:tblGrid>
                <a:gridCol w="439663">
                  <a:extLst>
                    <a:ext uri="{9D8B030D-6E8A-4147-A177-3AD203B41FA5}">
                      <a16:colId xmlns:a16="http://schemas.microsoft.com/office/drawing/2014/main" val="715925372"/>
                    </a:ext>
                  </a:extLst>
                </a:gridCol>
                <a:gridCol w="1249200">
                  <a:extLst>
                    <a:ext uri="{9D8B030D-6E8A-4147-A177-3AD203B41FA5}">
                      <a16:colId xmlns:a16="http://schemas.microsoft.com/office/drawing/2014/main" val="3665222641"/>
                    </a:ext>
                  </a:extLst>
                </a:gridCol>
                <a:gridCol w="446642">
                  <a:extLst>
                    <a:ext uri="{9D8B030D-6E8A-4147-A177-3AD203B41FA5}">
                      <a16:colId xmlns:a16="http://schemas.microsoft.com/office/drawing/2014/main" val="2458159470"/>
                    </a:ext>
                  </a:extLst>
                </a:gridCol>
                <a:gridCol w="2289037">
                  <a:extLst>
                    <a:ext uri="{9D8B030D-6E8A-4147-A177-3AD203B41FA5}">
                      <a16:colId xmlns:a16="http://schemas.microsoft.com/office/drawing/2014/main" val="262662033"/>
                    </a:ext>
                  </a:extLst>
                </a:gridCol>
                <a:gridCol w="760685">
                  <a:extLst>
                    <a:ext uri="{9D8B030D-6E8A-4147-A177-3AD203B41FA5}">
                      <a16:colId xmlns:a16="http://schemas.microsoft.com/office/drawing/2014/main" val="1458721403"/>
                    </a:ext>
                  </a:extLst>
                </a:gridCol>
                <a:gridCol w="893283">
                  <a:extLst>
                    <a:ext uri="{9D8B030D-6E8A-4147-A177-3AD203B41FA5}">
                      <a16:colId xmlns:a16="http://schemas.microsoft.com/office/drawing/2014/main" val="3835645821"/>
                    </a:ext>
                  </a:extLst>
                </a:gridCol>
                <a:gridCol w="893283">
                  <a:extLst>
                    <a:ext uri="{9D8B030D-6E8A-4147-A177-3AD203B41FA5}">
                      <a16:colId xmlns:a16="http://schemas.microsoft.com/office/drawing/2014/main" val="2458427664"/>
                    </a:ext>
                  </a:extLst>
                </a:gridCol>
                <a:gridCol w="725792">
                  <a:extLst>
                    <a:ext uri="{9D8B030D-6E8A-4147-A177-3AD203B41FA5}">
                      <a16:colId xmlns:a16="http://schemas.microsoft.com/office/drawing/2014/main" val="2314155661"/>
                    </a:ext>
                  </a:extLst>
                </a:gridCol>
              </a:tblGrid>
              <a:tr h="17522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u="sng" dirty="0">
                          <a:effectLst/>
                          <a:latin typeface="Calibri" panose="020F0502020204030204" pitchFamily="34" charset="0"/>
                        </a:rPr>
                        <a:t>Code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u="sng">
                          <a:effectLst/>
                          <a:latin typeface="Calibri" panose="020F0502020204030204" pitchFamily="34" charset="0"/>
                        </a:rPr>
                        <a:t>Grant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u="sng">
                          <a:effectLst/>
                          <a:latin typeface="Calibri" panose="020F0502020204030204" pitchFamily="34" charset="0"/>
                        </a:rPr>
                        <a:t>FY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u="sng">
                          <a:effectLst/>
                          <a:latin typeface="Calibri" panose="020F0502020204030204" pitchFamily="34" charset="0"/>
                        </a:rPr>
                        <a:t>Purpose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u="sng">
                          <a:effectLst/>
                          <a:latin typeface="Calibri" panose="020F0502020204030204" pitchFamily="34" charset="0"/>
                        </a:rPr>
                        <a:t>Grant Total 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u="sng">
                          <a:effectLst/>
                          <a:latin typeface="Calibri" panose="020F0502020204030204" pitchFamily="34" charset="0"/>
                        </a:rPr>
                        <a:t>Amount Used* 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u="sng">
                          <a:effectLst/>
                          <a:latin typeface="Calibri" panose="020F0502020204030204" pitchFamily="34" charset="0"/>
                        </a:rPr>
                        <a:t>Encumbered* 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u="sng">
                          <a:effectLst/>
                          <a:latin typeface="Calibri" panose="020F0502020204030204" pitchFamily="34" charset="0"/>
                        </a:rPr>
                        <a:t>Balance 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4801618"/>
                  </a:ext>
                </a:extLst>
              </a:tr>
              <a:tr h="17522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>
                          <a:effectLst/>
                          <a:latin typeface="Calibri" panose="020F0502020204030204" pitchFamily="34" charset="0"/>
                        </a:rPr>
                        <a:t>ESSER II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000" b="0">
                          <a:effectLst/>
                          <a:latin typeface="Calibri" panose="020F0502020204030204" pitchFamily="34" charset="0"/>
                        </a:rPr>
                        <a:t>COVID Related Expenses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>
                          <a:effectLst/>
                          <a:latin typeface="Calibri" panose="020F0502020204030204" pitchFamily="34" charset="0"/>
                        </a:rPr>
                        <a:t>$ 1,198,356 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>
                          <a:effectLst/>
                          <a:latin typeface="Calibri" panose="020F0502020204030204" pitchFamily="34" charset="0"/>
                        </a:rPr>
                        <a:t>$ 1,024,320 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>
                          <a:effectLst/>
                          <a:latin typeface="Calibri" panose="020F0502020204030204" pitchFamily="34" charset="0"/>
                        </a:rPr>
                        <a:t>$ 167,767 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>
                          <a:effectLst/>
                          <a:latin typeface="Calibri" panose="020F0502020204030204" pitchFamily="34" charset="0"/>
                        </a:rPr>
                        <a:t>$6,269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D1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2379373"/>
                  </a:ext>
                </a:extLst>
              </a:tr>
              <a:tr h="17522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>
                          <a:effectLst/>
                          <a:latin typeface="Calibri" panose="020F0502020204030204" pitchFamily="34" charset="0"/>
                        </a:rPr>
                        <a:t>119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>
                          <a:effectLst/>
                          <a:latin typeface="Calibri" panose="020F0502020204030204" pitchFamily="34" charset="0"/>
                        </a:rPr>
                        <a:t>ESSER III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000" b="0">
                          <a:effectLst/>
                          <a:latin typeface="Calibri" panose="020F0502020204030204" pitchFamily="34" charset="0"/>
                        </a:rPr>
                        <a:t>COVID Related Expenses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>
                          <a:effectLst/>
                          <a:latin typeface="Calibri" panose="020F0502020204030204" pitchFamily="34" charset="0"/>
                        </a:rPr>
                        <a:t>$ 2,773,695 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>
                          <a:effectLst/>
                          <a:latin typeface="Calibri" panose="020F0502020204030204" pitchFamily="34" charset="0"/>
                        </a:rPr>
                        <a:t>$ 89,833 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>
                          <a:effectLst/>
                          <a:latin typeface="Calibri" panose="020F0502020204030204" pitchFamily="34" charset="0"/>
                        </a:rPr>
                        <a:t>$ 108,039 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>
                          <a:effectLst/>
                          <a:latin typeface="Calibri" panose="020F0502020204030204" pitchFamily="34" charset="0"/>
                        </a:rPr>
                        <a:t>$2,575,823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D1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6210838"/>
                  </a:ext>
                </a:extLst>
              </a:tr>
              <a:tr h="17522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140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Title IIA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000" b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Educator Improvement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$ 65,874 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$ 36,706 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$ 14,665 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$14,503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D1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258762"/>
                  </a:ext>
                </a:extLst>
              </a:tr>
              <a:tr h="17522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180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Title III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000" b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Support for English Learners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$ 11,748 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$ 545 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$ - 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$11,203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D1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1868253"/>
                  </a:ext>
                </a:extLst>
              </a:tr>
              <a:tr h="17522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240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IDEA Special Education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000" b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Special Education Improvement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$ 868,369 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$ 813,947 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$ 45,531 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$8,891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D1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4273940"/>
                  </a:ext>
                </a:extLst>
              </a:tr>
              <a:tr h="17522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>
                          <a:effectLst/>
                          <a:latin typeface="Calibri" panose="020F0502020204030204" pitchFamily="34" charset="0"/>
                        </a:rPr>
                        <a:t>252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>
                          <a:effectLst/>
                          <a:latin typeface="Calibri" panose="020F0502020204030204" pitchFamily="34" charset="0"/>
                        </a:rPr>
                        <a:t>ARP Special Education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000" b="0">
                          <a:effectLst/>
                          <a:latin typeface="Calibri" panose="020F0502020204030204" pitchFamily="34" charset="0"/>
                        </a:rPr>
                        <a:t>Special Education Improvement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>
                          <a:effectLst/>
                          <a:latin typeface="Calibri" panose="020F0502020204030204" pitchFamily="34" charset="0"/>
                        </a:rPr>
                        <a:t>$ 176,839 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>
                          <a:effectLst/>
                          <a:latin typeface="Calibri" panose="020F0502020204030204" pitchFamily="34" charset="0"/>
                        </a:rPr>
                        <a:t>$ 92,746 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>
                          <a:effectLst/>
                          <a:latin typeface="Calibri" panose="020F0502020204030204" pitchFamily="34" charset="0"/>
                        </a:rPr>
                        <a:t>$ 9,750 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>
                          <a:effectLst/>
                          <a:latin typeface="Calibri" panose="020F0502020204030204" pitchFamily="34" charset="0"/>
                        </a:rPr>
                        <a:t>$74,343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D1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6942913"/>
                  </a:ext>
                </a:extLst>
              </a:tr>
              <a:tr h="17522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262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Early Childhood IDEA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000" b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Pre School Special Education Quality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$ 32,632 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$ 9,988 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$ 13,871 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$8,773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D1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1772708"/>
                  </a:ext>
                </a:extLst>
              </a:tr>
              <a:tr h="17522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>
                          <a:effectLst/>
                          <a:latin typeface="Calibri" panose="020F0502020204030204" pitchFamily="34" charset="0"/>
                        </a:rPr>
                        <a:t>264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>
                          <a:effectLst/>
                          <a:latin typeface="Calibri" panose="020F0502020204030204" pitchFamily="34" charset="0"/>
                        </a:rPr>
                        <a:t>ARP Early Childhood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000" b="0">
                          <a:effectLst/>
                          <a:latin typeface="Calibri" panose="020F0502020204030204" pitchFamily="34" charset="0"/>
                        </a:rPr>
                        <a:t>Pre School Special Education Quality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>
                          <a:effectLst/>
                          <a:latin typeface="Calibri" panose="020F0502020204030204" pitchFamily="34" charset="0"/>
                        </a:rPr>
                        <a:t>$ 16,477 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>
                          <a:effectLst/>
                          <a:latin typeface="Calibri" panose="020F0502020204030204" pitchFamily="34" charset="0"/>
                        </a:rPr>
                        <a:t>$ 16,080 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>
                          <a:effectLst/>
                          <a:latin typeface="Calibri" panose="020F0502020204030204" pitchFamily="34" charset="0"/>
                        </a:rPr>
                        <a:t>$ 397 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>
                          <a:effectLst/>
                          <a:latin typeface="Calibri" panose="020F0502020204030204" pitchFamily="34" charset="0"/>
                        </a:rPr>
                        <a:t>$ - 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D1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0388214"/>
                  </a:ext>
                </a:extLst>
              </a:tr>
              <a:tr h="17522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305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Title I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000" b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Student Support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$ 190,081 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$ 167,669 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$ 518 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$21,894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D1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2597384"/>
                  </a:ext>
                </a:extLst>
              </a:tr>
              <a:tr h="17522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309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Title IV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000" b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Academic Support - Recovery/After School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$ 25,544 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$ 18,170 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$ - 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$7,374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D1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2453062"/>
                  </a:ext>
                </a:extLst>
              </a:tr>
              <a:tr h="22436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dirty="0">
                          <a:effectLst/>
                          <a:latin typeface="Calibri" panose="020F0502020204030204" pitchFamily="34" charset="0"/>
                        </a:rPr>
                        <a:t>SAAG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000" b="0">
                          <a:effectLst/>
                          <a:latin typeface="Calibri" panose="020F0502020204030204" pitchFamily="34" charset="0"/>
                        </a:rPr>
                        <a:t>Summer Acceleration Academy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>
                          <a:effectLst/>
                          <a:latin typeface="Calibri" panose="020F0502020204030204" pitchFamily="34" charset="0"/>
                        </a:rPr>
                        <a:t>$ 87,000 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>
                          <a:effectLst/>
                          <a:latin typeface="Calibri" panose="020F0502020204030204" pitchFamily="34" charset="0"/>
                        </a:rPr>
                        <a:t>$ 87,000 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000">
                        <a:effectLst/>
                      </a:endParaRP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>
                          <a:effectLst/>
                          <a:latin typeface="Calibri" panose="020F0502020204030204" pitchFamily="34" charset="0"/>
                        </a:rPr>
                        <a:t>$ - 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8542990"/>
                  </a:ext>
                </a:extLst>
              </a:tr>
              <a:tr h="22436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140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Title IIA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000" b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Educator Improvement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$ 71,116 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000">
                        <a:effectLst/>
                      </a:endParaRP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000">
                        <a:effectLst/>
                      </a:endParaRP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$ 71,116 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2614352"/>
                  </a:ext>
                </a:extLst>
              </a:tr>
              <a:tr h="22436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>
                          <a:effectLst/>
                          <a:latin typeface="Calibri" panose="020F0502020204030204" pitchFamily="34" charset="0"/>
                        </a:rPr>
                        <a:t>SEL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000" b="0">
                          <a:effectLst/>
                          <a:latin typeface="Calibri" panose="020F0502020204030204" pitchFamily="34" charset="0"/>
                        </a:rPr>
                        <a:t>Student Support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>
                          <a:effectLst/>
                          <a:latin typeface="Calibri" panose="020F0502020204030204" pitchFamily="34" charset="0"/>
                        </a:rPr>
                        <a:t>$ 10,000 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>
                          <a:effectLst/>
                          <a:latin typeface="Calibri" panose="020F0502020204030204" pitchFamily="34" charset="0"/>
                        </a:rPr>
                        <a:t>$ 294 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000">
                        <a:effectLst/>
                      </a:endParaRP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>
                          <a:effectLst/>
                          <a:latin typeface="Calibri" panose="020F0502020204030204" pitchFamily="34" charset="0"/>
                        </a:rPr>
                        <a:t>$ 9,706 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2538270"/>
                  </a:ext>
                </a:extLst>
              </a:tr>
              <a:tr h="22436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180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Title III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000" b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Support for English Learners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$ 20,396 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000">
                        <a:effectLst/>
                      </a:endParaRP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000">
                        <a:effectLst/>
                      </a:endParaRP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$ 20,396 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4172040"/>
                  </a:ext>
                </a:extLst>
              </a:tr>
              <a:tr h="17522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240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IDEA Special Education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000" b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Special Education Improvement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$ 887,807 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$ 422,904 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$ 382,571 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$ 82,332 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9603660"/>
                  </a:ext>
                </a:extLst>
              </a:tr>
              <a:tr h="17522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>
                          <a:solidFill>
                            <a:srgbClr val="313131"/>
                          </a:solidFill>
                          <a:effectLst/>
                          <a:latin typeface="Calibri" panose="020F0502020204030204" pitchFamily="34" charset="0"/>
                        </a:rPr>
                        <a:t>21stC SPED_YALD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000" b="0">
                          <a:solidFill>
                            <a:srgbClr val="313131"/>
                          </a:solidFill>
                          <a:effectLst/>
                          <a:latin typeface="Calibri" panose="020F0502020204030204" pitchFamily="34" charset="0"/>
                        </a:rPr>
                        <a:t>Enhanced Programs for Students on IEPs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>
                          <a:effectLst/>
                          <a:latin typeface="Calibri" panose="020F0502020204030204" pitchFamily="34" charset="0"/>
                        </a:rPr>
                        <a:t>$ 10,000 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>
                          <a:effectLst/>
                          <a:latin typeface="Calibri" panose="020F0502020204030204" pitchFamily="34" charset="0"/>
                        </a:rPr>
                        <a:t>$ 3,655 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>
                          <a:effectLst/>
                          <a:latin typeface="Calibri" panose="020F0502020204030204" pitchFamily="34" charset="0"/>
                        </a:rPr>
                        <a:t>$ - 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>
                          <a:effectLst/>
                          <a:latin typeface="Calibri" panose="020F0502020204030204" pitchFamily="34" charset="0"/>
                        </a:rPr>
                        <a:t>$ 6,345 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7708173"/>
                  </a:ext>
                </a:extLst>
              </a:tr>
              <a:tr h="17522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262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Early Childhood IDEA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000" b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Pre School Special Education Quality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$ 26,662 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$ 4,209 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$ 12,806 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$ 9,647 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3406894"/>
                  </a:ext>
                </a:extLst>
              </a:tr>
              <a:tr h="17522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305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Title I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000" b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Student Support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$ 383,275 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$ 131,801 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$ 134,528 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$ 116,946 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8178234"/>
                  </a:ext>
                </a:extLst>
              </a:tr>
              <a:tr h="22436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309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Title IV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000" b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Academic Support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$ 13,601 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$ 25 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000">
                        <a:effectLst/>
                      </a:endParaRP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$ 13,576 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2986265"/>
                  </a:ext>
                </a:extLst>
              </a:tr>
              <a:tr h="22436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>
                          <a:effectLst/>
                          <a:latin typeface="Calibri" panose="020F0502020204030204" pitchFamily="34" charset="0"/>
                        </a:rPr>
                        <a:t>419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>
                          <a:effectLst/>
                          <a:latin typeface="Calibri" panose="020F0502020204030204" pitchFamily="34" charset="0"/>
                        </a:rPr>
                        <a:t>Innovation Pathways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000" b="0">
                          <a:effectLst/>
                          <a:latin typeface="Calibri" panose="020F0502020204030204" pitchFamily="34" charset="0"/>
                        </a:rPr>
                        <a:t>Student Enhancement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dirty="0">
                          <a:effectLst/>
                          <a:latin typeface="Calibri" panose="020F0502020204030204" pitchFamily="34" charset="0"/>
                        </a:rPr>
                        <a:t>$ 50,000 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dirty="0">
                          <a:effectLst/>
                          <a:latin typeface="Calibri" panose="020F0502020204030204" pitchFamily="34" charset="0"/>
                        </a:rPr>
                        <a:t>$ 19 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000">
                        <a:effectLst/>
                      </a:endParaRP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>
                          <a:effectLst/>
                          <a:latin typeface="Calibri" panose="020F0502020204030204" pitchFamily="34" charset="0"/>
                        </a:rPr>
                        <a:t>$ 49,981 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2587711"/>
                  </a:ext>
                </a:extLst>
              </a:tr>
              <a:tr h="17522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>
                          <a:effectLst/>
                          <a:latin typeface="Calibri" panose="020F0502020204030204" pitchFamily="34" charset="0"/>
                        </a:rPr>
                        <a:t>528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>
                          <a:effectLst/>
                          <a:latin typeface="Calibri" panose="020F0502020204030204" pitchFamily="34" charset="0"/>
                        </a:rPr>
                        <a:t>ASOST - School Year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000" b="0">
                          <a:effectLst/>
                          <a:latin typeface="Calibri" panose="020F0502020204030204" pitchFamily="34" charset="0"/>
                        </a:rPr>
                        <a:t>After School &amp; Out of School Time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>
                          <a:effectLst/>
                          <a:latin typeface="Calibri" panose="020F0502020204030204" pitchFamily="34" charset="0"/>
                        </a:rPr>
                        <a:t>$ 50,000 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dirty="0">
                          <a:effectLst/>
                          <a:latin typeface="Calibri" panose="020F0502020204030204" pitchFamily="34" charset="0"/>
                        </a:rPr>
                        <a:t>$ 475 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dirty="0">
                          <a:effectLst/>
                          <a:latin typeface="Calibri" panose="020F0502020204030204" pitchFamily="34" charset="0"/>
                        </a:rPr>
                        <a:t>$ - 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>
                          <a:effectLst/>
                          <a:latin typeface="Calibri" panose="020F0502020204030204" pitchFamily="34" charset="0"/>
                        </a:rPr>
                        <a:t>$ 49,525 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3979186"/>
                  </a:ext>
                </a:extLst>
              </a:tr>
              <a:tr h="17522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>
                          <a:effectLst/>
                          <a:latin typeface="Calibri" panose="020F0502020204030204" pitchFamily="34" charset="0"/>
                        </a:rPr>
                        <a:t>530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>
                          <a:effectLst/>
                          <a:latin typeface="Calibri" panose="020F0502020204030204" pitchFamily="34" charset="0"/>
                        </a:rPr>
                        <a:t>ASOST - Summer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000" b="0">
                          <a:effectLst/>
                          <a:latin typeface="Calibri" panose="020F0502020204030204" pitchFamily="34" charset="0"/>
                        </a:rPr>
                        <a:t>After School &amp; Out of School Time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>
                          <a:effectLst/>
                          <a:latin typeface="Calibri" panose="020F0502020204030204" pitchFamily="34" charset="0"/>
                        </a:rPr>
                        <a:t>$ 45,000 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>
                          <a:effectLst/>
                          <a:latin typeface="Calibri" panose="020F0502020204030204" pitchFamily="34" charset="0"/>
                        </a:rPr>
                        <a:t>$ 45,000 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dirty="0">
                          <a:effectLst/>
                          <a:latin typeface="Calibri" panose="020F0502020204030204" pitchFamily="34" charset="0"/>
                        </a:rPr>
                        <a:t>$ - 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>
                          <a:effectLst/>
                          <a:latin typeface="Calibri" panose="020F0502020204030204" pitchFamily="34" charset="0"/>
                        </a:rPr>
                        <a:t>$ - 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540257"/>
                  </a:ext>
                </a:extLst>
              </a:tr>
              <a:tr h="17522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>
                          <a:effectLst/>
                          <a:latin typeface="Calibri" panose="020F0502020204030204" pitchFamily="34" charset="0"/>
                        </a:rPr>
                        <a:t>644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>
                          <a:effectLst/>
                          <a:latin typeface="Calibri" panose="020F0502020204030204" pitchFamily="34" charset="0"/>
                        </a:rPr>
                        <a:t>21st CCLC - Summer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000" b="0">
                          <a:effectLst/>
                          <a:latin typeface="Calibri" panose="020F0502020204030204" pitchFamily="34" charset="0"/>
                        </a:rPr>
                        <a:t>Enrich Academic Programming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>
                          <a:effectLst/>
                          <a:latin typeface="Calibri" panose="020F0502020204030204" pitchFamily="34" charset="0"/>
                        </a:rPr>
                        <a:t>$ 55,000 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>
                          <a:effectLst/>
                          <a:latin typeface="Calibri" panose="020F0502020204030204" pitchFamily="34" charset="0"/>
                        </a:rPr>
                        <a:t>$ 55,000 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dirty="0">
                          <a:effectLst/>
                          <a:latin typeface="Calibri" panose="020F0502020204030204" pitchFamily="34" charset="0"/>
                        </a:rPr>
                        <a:t>$ - 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>
                          <a:effectLst/>
                          <a:latin typeface="Calibri" panose="020F0502020204030204" pitchFamily="34" charset="0"/>
                        </a:rPr>
                        <a:t>$ - 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0750504"/>
                  </a:ext>
                </a:extLst>
              </a:tr>
              <a:tr h="17522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>
                          <a:effectLst/>
                          <a:latin typeface="Calibri" panose="020F0502020204030204" pitchFamily="34" charset="0"/>
                        </a:rPr>
                        <a:t>645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>
                          <a:effectLst/>
                          <a:latin typeface="Calibri" panose="020F0502020204030204" pitchFamily="34" charset="0"/>
                        </a:rPr>
                        <a:t>21st CCLC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000" b="0" dirty="0">
                          <a:effectLst/>
                          <a:latin typeface="Calibri" panose="020F0502020204030204" pitchFamily="34" charset="0"/>
                        </a:rPr>
                        <a:t>Enrich Academic Programming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>
                          <a:effectLst/>
                          <a:latin typeface="Calibri" panose="020F0502020204030204" pitchFamily="34" charset="0"/>
                        </a:rPr>
                        <a:t>$ 148,750 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>
                          <a:effectLst/>
                          <a:latin typeface="Calibri" panose="020F0502020204030204" pitchFamily="34" charset="0"/>
                        </a:rPr>
                        <a:t>$ 52,090 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dirty="0">
                          <a:effectLst/>
                          <a:latin typeface="Calibri" panose="020F0502020204030204" pitchFamily="34" charset="0"/>
                        </a:rPr>
                        <a:t>$ - 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>
                          <a:effectLst/>
                          <a:latin typeface="Calibri" panose="020F0502020204030204" pitchFamily="34" charset="0"/>
                        </a:rPr>
                        <a:t>$ 96,660 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2010036"/>
                  </a:ext>
                </a:extLst>
              </a:tr>
              <a:tr h="224364">
                <a:tc>
                  <a:txBody>
                    <a:bodyPr/>
                    <a:lstStyle/>
                    <a:p>
                      <a:pPr rtl="0" fontAlgn="b"/>
                      <a:endParaRPr lang="en-US" sz="1000">
                        <a:effectLst/>
                      </a:endParaRP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000">
                          <a:effectLst/>
                        </a:rPr>
                        <a:t>*AS OF 3/2/23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000">
                        <a:effectLst/>
                      </a:endParaRP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000">
                        <a:effectLst/>
                      </a:endParaRP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000">
                        <a:effectLst/>
                      </a:endParaRP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000">
                        <a:effectLst/>
                      </a:endParaRP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000" dirty="0">
                        <a:effectLst/>
                      </a:endParaRP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000" dirty="0">
                        <a:effectLst/>
                      </a:endParaRP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6709343"/>
                  </a:ext>
                </a:extLst>
              </a:tr>
              <a:tr h="463421"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sz="1000" b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RED TEXT=ENTITLEMENT GRANTS; TPS RECEIVES ANNUALLY</a:t>
                      </a: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"/>
                      <a:endParaRPr lang="en-US" sz="1000">
                        <a:effectLst/>
                      </a:endParaRP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000">
                        <a:effectLst/>
                      </a:endParaRP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000">
                        <a:effectLst/>
                      </a:endParaRP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000">
                        <a:effectLst/>
                      </a:endParaRPr>
                    </a:p>
                  </a:txBody>
                  <a:tcPr marL="16874" marR="16874" marT="11250" marB="112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000" b="1"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16874" marR="16874" marT="11250" marB="1125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</a:rPr>
                        <a:t>$3,255,303</a:t>
                      </a:r>
                    </a:p>
                  </a:txBody>
                  <a:tcPr marL="16874" marR="16874" marT="11250" marB="1125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21391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8541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6185" y="0"/>
            <a:ext cx="11597639" cy="1325563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FY24 School Department Budget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712" y="941881"/>
            <a:ext cx="11684584" cy="5585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1645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6185" y="331874"/>
            <a:ext cx="11597639" cy="1325563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FY24 School Department Budget Hearing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184" y="1546827"/>
            <a:ext cx="11597639" cy="499529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</a:rPr>
              <a:t>NEXT STEPS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Continued Discussions with Building Principals, Department Leaders, Elected Officials, Town Officials, teachers, parents, students and community </a:t>
            </a:r>
            <a:r>
              <a:rPr lang="en-US" dirty="0">
                <a:solidFill>
                  <a:srgbClr val="FF0000"/>
                </a:solidFill>
              </a:rPr>
              <a:t>members, </a:t>
            </a:r>
            <a:r>
              <a:rPr lang="en-US" dirty="0" smtClean="0">
                <a:solidFill>
                  <a:srgbClr val="FF0000"/>
                </a:solidFill>
              </a:rPr>
              <a:t> to refine and react to ever changing needs. 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As </a:t>
            </a:r>
            <a:r>
              <a:rPr lang="en-US" dirty="0">
                <a:solidFill>
                  <a:srgbClr val="FF0000"/>
                </a:solidFill>
              </a:rPr>
              <a:t>needs and/or resources </a:t>
            </a:r>
            <a:r>
              <a:rPr lang="en-US" dirty="0" smtClean="0">
                <a:solidFill>
                  <a:srgbClr val="FF0000"/>
                </a:solidFill>
              </a:rPr>
              <a:t>change, </a:t>
            </a:r>
            <a:r>
              <a:rPr lang="en-US" dirty="0">
                <a:solidFill>
                  <a:srgbClr val="FF0000"/>
                </a:solidFill>
              </a:rPr>
              <a:t>the School Department will be refining our </a:t>
            </a:r>
            <a:r>
              <a:rPr lang="en-US" dirty="0" smtClean="0">
                <a:solidFill>
                  <a:srgbClr val="FF0000"/>
                </a:solidFill>
              </a:rPr>
              <a:t>budget, </a:t>
            </a:r>
            <a:r>
              <a:rPr lang="en-US" dirty="0">
                <a:solidFill>
                  <a:srgbClr val="FF0000"/>
                </a:solidFill>
              </a:rPr>
              <a:t>which represents a snapshot in time of the current needs in the district.  </a:t>
            </a:r>
            <a:r>
              <a:rPr lang="en-US" dirty="0" smtClean="0">
                <a:solidFill>
                  <a:srgbClr val="FF0000"/>
                </a:solidFill>
              </a:rPr>
              <a:t>Our budget, resources and needs are </a:t>
            </a:r>
            <a:r>
              <a:rPr lang="en-US" dirty="0">
                <a:solidFill>
                  <a:srgbClr val="FF0000"/>
                </a:solidFill>
              </a:rPr>
              <a:t>constantly being updated and analyzed for the best use of available and appropriate resources.  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This process will continue from now through May Town Meeting and may (in fact is likely to) produce some movement within our overall budget</a:t>
            </a:r>
          </a:p>
          <a:p>
            <a:pPr marL="0" indent="0" algn="ctr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7210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387" y="1088596"/>
            <a:ext cx="10939549" cy="551777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343" y="96692"/>
            <a:ext cx="11597639" cy="1325563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FY24 School Department Budget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urved Right Arrow 2"/>
          <p:cNvSpPr/>
          <p:nvPr/>
        </p:nvSpPr>
        <p:spPr>
          <a:xfrm>
            <a:off x="7017970" y="2816259"/>
            <a:ext cx="293074" cy="1138700"/>
          </a:xfrm>
          <a:prstGeom prst="curvedRightArrow">
            <a:avLst>
              <a:gd name="adj1" fmla="val 25000"/>
              <a:gd name="adj2" fmla="val 50000"/>
              <a:gd name="adj3" fmla="val 8384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Curved Right Arrow 6"/>
          <p:cNvSpPr/>
          <p:nvPr/>
        </p:nvSpPr>
        <p:spPr>
          <a:xfrm flipH="1" flipV="1">
            <a:off x="8114903" y="2281064"/>
            <a:ext cx="445222" cy="37956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Curved Right Arrow 7"/>
          <p:cNvSpPr/>
          <p:nvPr/>
        </p:nvSpPr>
        <p:spPr>
          <a:xfrm flipH="1" flipV="1">
            <a:off x="8221135" y="2757124"/>
            <a:ext cx="523853" cy="162820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Curved Right Arrow 8"/>
          <p:cNvSpPr/>
          <p:nvPr/>
        </p:nvSpPr>
        <p:spPr>
          <a:xfrm>
            <a:off x="6607554" y="2277268"/>
            <a:ext cx="556953" cy="2485925"/>
          </a:xfrm>
          <a:prstGeom prst="curvedRightArrow">
            <a:avLst>
              <a:gd name="adj1" fmla="val 25000"/>
              <a:gd name="adj2" fmla="val 50000"/>
              <a:gd name="adj3" fmla="val 2815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7138800" y="6234763"/>
            <a:ext cx="1082335" cy="5013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1023469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5372" y="941029"/>
            <a:ext cx="8637966" cy="520986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888419" y="294698"/>
            <a:ext cx="55456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https://www.tewksbury.k12.ma.us/departments-programs/business-office/</a:t>
            </a:r>
          </a:p>
        </p:txBody>
      </p:sp>
    </p:spTree>
    <p:extLst>
      <p:ext uri="{BB962C8B-B14F-4D97-AF65-F5344CB8AC3E}">
        <p14:creationId xmlns:p14="http://schemas.microsoft.com/office/powerpoint/2010/main" val="2499126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5625"/>
            <a:ext cx="11205556" cy="388521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u="sng" dirty="0" smtClean="0">
                <a:solidFill>
                  <a:srgbClr val="FF0000"/>
                </a:solidFill>
              </a:rPr>
              <a:t>District Strategy</a:t>
            </a:r>
          </a:p>
          <a:p>
            <a:pPr marL="0" indent="0" algn="ctr">
              <a:buNone/>
            </a:pPr>
            <a:r>
              <a:rPr lang="en-US" sz="3600" i="1" dirty="0">
                <a:latin typeface="Arial Narrow" panose="020B0606020202030204" pitchFamily="34" charset="0"/>
              </a:rPr>
              <a:t>The Tewksbury Public Schools community believes that our educational program will encompass current, research-based teaching, learning, and an assessment approach that promotes consistent growth among our students and staff to achieve academic, social, and emotional success for all students.  </a:t>
            </a:r>
          </a:p>
          <a:p>
            <a:pPr marL="0" indent="0">
              <a:buNone/>
            </a:pP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73578" y="517525"/>
            <a:ext cx="1093262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FY24 School Department Budget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4732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82138" y="859964"/>
            <a:ext cx="5425268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https://www.tewksbury.k12.ma.us/departments-programs/business-office/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9668" y="306096"/>
            <a:ext cx="5143992" cy="655190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6000" y="2004956"/>
            <a:ext cx="5390494" cy="368673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726274" y="1635624"/>
            <a:ext cx="49166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State of Mass – Standard Codes for Expenditures</a:t>
            </a:r>
            <a:endParaRPr kumimoji="0" lang="en-US" sz="1800" b="0" i="0" u="sng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482126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6185" y="331874"/>
            <a:ext cx="11597639" cy="1325563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FY24 School Department Budget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5636" y="1385051"/>
            <a:ext cx="11229109" cy="4351338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b="1" i="1" dirty="0" smtClean="0">
                <a:solidFill>
                  <a:srgbClr val="FF0000"/>
                </a:solidFill>
              </a:rPr>
              <a:t>Questions or Comments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loud Callout 3"/>
          <p:cNvSpPr/>
          <p:nvPr/>
        </p:nvSpPr>
        <p:spPr>
          <a:xfrm>
            <a:off x="3466407" y="2297185"/>
            <a:ext cx="4688378" cy="310896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555375" y="2967644"/>
            <a:ext cx="271826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 smtClean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????</a:t>
            </a:r>
            <a:endParaRPr lang="en-US" sz="9600" b="1" dirty="0">
              <a:ln w="12700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78807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u="sng" dirty="0" smtClean="0">
                <a:solidFill>
                  <a:srgbClr val="FF0000"/>
                </a:solidFill>
              </a:rPr>
              <a:t>Theory of Action</a:t>
            </a:r>
          </a:p>
          <a:p>
            <a:pPr marL="0" indent="0" algn="ctr">
              <a:buNone/>
            </a:pPr>
            <a:r>
              <a:rPr lang="en-US" sz="3600" i="1" dirty="0">
                <a:latin typeface="Arial Narrow" panose="020B0606020202030204" pitchFamily="34" charset="0"/>
              </a:rPr>
              <a:t>If Tewksbury Public Schools prioritizes a sense of belonging and growth mindset amongst all stakeholders while providing quality professional development and a professional culture grounded in collaboration, then all students will experience innovative, equitable, and student-centered instruction prioritizing positive outcomes. </a:t>
            </a:r>
          </a:p>
          <a:p>
            <a:pPr marL="0" indent="0">
              <a:buNone/>
            </a:pP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73578" y="517525"/>
            <a:ext cx="1093262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FY24 School Department Budget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975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0011" y="0"/>
            <a:ext cx="10515600" cy="1325563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FY24 School Department Budget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756" y="1028888"/>
            <a:ext cx="11102109" cy="4351338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Challenges Faced In Formulating FY24 Budget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7592236"/>
              </p:ext>
            </p:extLst>
          </p:nvPr>
        </p:nvGraphicFramePr>
        <p:xfrm>
          <a:off x="486754" y="1598040"/>
          <a:ext cx="11317318" cy="49286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8659">
                  <a:extLst>
                    <a:ext uri="{9D8B030D-6E8A-4147-A177-3AD203B41FA5}">
                      <a16:colId xmlns:a16="http://schemas.microsoft.com/office/drawing/2014/main" val="3042101954"/>
                    </a:ext>
                  </a:extLst>
                </a:gridCol>
                <a:gridCol w="5658659">
                  <a:extLst>
                    <a:ext uri="{9D8B030D-6E8A-4147-A177-3AD203B41FA5}">
                      <a16:colId xmlns:a16="http://schemas.microsoft.com/office/drawing/2014/main" val="3774767446"/>
                    </a:ext>
                  </a:extLst>
                </a:gridCol>
              </a:tblGrid>
              <a:tr h="44809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Typical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FY24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3692536"/>
                  </a:ext>
                </a:extLst>
              </a:tr>
              <a:tr h="44809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Traditionally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7-school model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NEW 6-school</a:t>
                      </a:r>
                      <a:r>
                        <a:rPr lang="en-US" baseline="0" dirty="0" smtClean="0"/>
                        <a:t> model.</a:t>
                      </a:r>
                    </a:p>
                    <a:p>
                      <a:pPr algn="ctr"/>
                      <a:r>
                        <a:rPr lang="en-US" dirty="0" smtClean="0"/>
                        <a:t>Center</a:t>
                      </a:r>
                      <a:r>
                        <a:rPr lang="en-US" baseline="0" dirty="0" smtClean="0"/>
                        <a:t> Elementary School opened January 2023.  Relocation of all Grade 2, 3 &amp; 4 students and  associated personnel mid-year.  Re-allocation of resources associated with this move to create a Salary and Operating budget for the new school.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8671601"/>
                  </a:ext>
                </a:extLst>
              </a:tr>
              <a:tr h="44809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Use prior years ACTUALS to determine needs and/or budget opportunities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Only have 6 months of data with new building structure. 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Schools still feeling effects of COVID 19 and students recovering from learning loss.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9739704"/>
                  </a:ext>
                </a:extLst>
              </a:tr>
              <a:tr h="44809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Use of ESSER grants ends FY24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Need</a:t>
                      </a:r>
                      <a:r>
                        <a:rPr lang="en-US" baseline="0" dirty="0" smtClean="0"/>
                        <a:t> to balance the </a:t>
                      </a:r>
                      <a:r>
                        <a:rPr lang="en-US" i="1" baseline="0" dirty="0" smtClean="0"/>
                        <a:t>use</a:t>
                      </a:r>
                      <a:r>
                        <a:rPr lang="en-US" baseline="0" dirty="0" smtClean="0"/>
                        <a:t> of ESSER funding by the deadline with ability to support needs (if they are recurring) within the budget in the future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840059"/>
                  </a:ext>
                </a:extLst>
              </a:tr>
              <a:tr h="44809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Pre-School Re-Structure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With additional space available at PK-1 schools, able to balance Pre-School offerings between Dewing and Heath Brook to offer Pre-School</a:t>
                      </a:r>
                      <a:r>
                        <a:rPr lang="en-US" baseline="0" dirty="0" smtClean="0"/>
                        <a:t> at BOTH locations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52656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8554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6185" y="331874"/>
            <a:ext cx="11597639" cy="1325563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FY24 School Department Budget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94050" y="2308800"/>
            <a:ext cx="5301710" cy="4413755"/>
          </a:xfrm>
        </p:spPr>
        <p:txBody>
          <a:bodyPr>
            <a:normAutofit fontScale="92500" lnSpcReduction="20000"/>
          </a:bodyPr>
          <a:lstStyle/>
          <a:p>
            <a:r>
              <a:rPr lang="en-US" u="sng" dirty="0" smtClean="0"/>
              <a:t>Technology</a:t>
            </a:r>
          </a:p>
          <a:p>
            <a:pPr lvl="1"/>
            <a:r>
              <a:rPr lang="en-US" dirty="0" smtClean="0"/>
              <a:t>Communications</a:t>
            </a:r>
          </a:p>
          <a:p>
            <a:pPr lvl="2"/>
            <a:r>
              <a:rPr lang="en-US" dirty="0" smtClean="0"/>
              <a:t>Improve systems</a:t>
            </a:r>
            <a:endParaRPr lang="en-US" dirty="0"/>
          </a:p>
          <a:p>
            <a:pPr lvl="1"/>
            <a:r>
              <a:rPr lang="en-US" dirty="0" smtClean="0"/>
              <a:t>Continue Smartboard to </a:t>
            </a:r>
            <a:r>
              <a:rPr lang="en-US" dirty="0" err="1" smtClean="0"/>
              <a:t>Cleartouch</a:t>
            </a:r>
            <a:r>
              <a:rPr lang="en-US" dirty="0" smtClean="0"/>
              <a:t> conversion districtwide</a:t>
            </a:r>
          </a:p>
          <a:p>
            <a:pPr lvl="2"/>
            <a:r>
              <a:rPr lang="en-US" dirty="0" smtClean="0"/>
              <a:t>Wiring (E-Rate discount)</a:t>
            </a:r>
          </a:p>
          <a:p>
            <a:pPr lvl="1"/>
            <a:r>
              <a:rPr lang="en-US" dirty="0" smtClean="0"/>
              <a:t>Printing solutions (copy center)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u="sng" dirty="0" smtClean="0"/>
              <a:t>Building Improvements</a:t>
            </a:r>
          </a:p>
          <a:p>
            <a:pPr lvl="1"/>
            <a:r>
              <a:rPr lang="en-US" dirty="0"/>
              <a:t>N</a:t>
            </a:r>
            <a:r>
              <a:rPr lang="en-US" dirty="0" smtClean="0"/>
              <a:t>eeds of HB &amp; DEW </a:t>
            </a:r>
          </a:p>
          <a:p>
            <a:pPr lvl="2"/>
            <a:r>
              <a:rPr lang="en-US" dirty="0" smtClean="0"/>
              <a:t>To get through 6-10 years</a:t>
            </a:r>
          </a:p>
          <a:p>
            <a:pPr lvl="1"/>
            <a:r>
              <a:rPr lang="en-US" dirty="0"/>
              <a:t>Building </a:t>
            </a:r>
            <a:r>
              <a:rPr lang="en-US" dirty="0" smtClean="0"/>
              <a:t>&amp; Grounds Systems</a:t>
            </a:r>
          </a:p>
          <a:p>
            <a:pPr lvl="2"/>
            <a:r>
              <a:rPr lang="en-US" dirty="0" smtClean="0"/>
              <a:t>HVAC, Electric, Plumbing, Security, Landscape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43496" y="1315059"/>
            <a:ext cx="102620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rgbClr val="FF0000"/>
                </a:solidFill>
              </a:rPr>
              <a:t>Areas of FOCUS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36384" y="2308800"/>
            <a:ext cx="6188364" cy="426549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/>
            <a:r>
              <a:rPr lang="en-US" u="sng" dirty="0" smtClean="0"/>
              <a:t>Personnel</a:t>
            </a:r>
          </a:p>
          <a:p>
            <a:pPr lvl="1" fontAlgn="base"/>
            <a:r>
              <a:rPr lang="en-US" dirty="0"/>
              <a:t>NEW CENTER ELEMENTARY</a:t>
            </a:r>
            <a:r>
              <a:rPr lang="en-US" dirty="0" smtClean="0"/>
              <a:t>!!!</a:t>
            </a:r>
          </a:p>
          <a:p>
            <a:pPr lvl="2" fontAlgn="base"/>
            <a:r>
              <a:rPr lang="en-US" dirty="0" smtClean="0"/>
              <a:t>Assess personnel moved from other K-4 schools for most efficient use</a:t>
            </a:r>
          </a:p>
          <a:p>
            <a:pPr lvl="1" fontAlgn="base"/>
            <a:r>
              <a:rPr lang="en-US" dirty="0" smtClean="0"/>
              <a:t>Increase PK programming</a:t>
            </a:r>
            <a:endParaRPr lang="en-US" dirty="0"/>
          </a:p>
          <a:p>
            <a:pPr lvl="1" fontAlgn="base"/>
            <a:r>
              <a:rPr lang="en-US" dirty="0" smtClean="0"/>
              <a:t>Assessing personnel needs based on currently declining enrollment </a:t>
            </a:r>
          </a:p>
          <a:p>
            <a:pPr lvl="1" fontAlgn="base"/>
            <a:r>
              <a:rPr lang="en-US" dirty="0" smtClean="0"/>
              <a:t>Assess </a:t>
            </a:r>
            <a:r>
              <a:rPr lang="en-US" dirty="0"/>
              <a:t>grant funded personnel and begin to fund via LEA budget, if </a:t>
            </a:r>
            <a:r>
              <a:rPr lang="en-US" dirty="0" smtClean="0"/>
              <a:t>appropriate</a:t>
            </a:r>
            <a:endParaRPr lang="en-US" u="sng" dirty="0" smtClean="0"/>
          </a:p>
          <a:p>
            <a:pPr fontAlgn="base"/>
            <a:r>
              <a:rPr lang="en-US" u="sng" dirty="0" smtClean="0"/>
              <a:t>Operational</a:t>
            </a:r>
          </a:p>
          <a:p>
            <a:pPr lvl="1" fontAlgn="base"/>
            <a:r>
              <a:rPr lang="en-US" dirty="0"/>
              <a:t>NEW CENTER ELEMENTARY!!! </a:t>
            </a:r>
            <a:endParaRPr lang="en-US" dirty="0" smtClean="0"/>
          </a:p>
          <a:p>
            <a:pPr lvl="2" fontAlgn="base"/>
            <a:r>
              <a:rPr lang="en-US" dirty="0" smtClean="0"/>
              <a:t>Estimate </a:t>
            </a:r>
            <a:r>
              <a:rPr lang="en-US" dirty="0"/>
              <a:t>effects on transportation, utilities, supplies, insurance, </a:t>
            </a:r>
            <a:r>
              <a:rPr lang="en-US" dirty="0" smtClean="0"/>
              <a:t>maintenance</a:t>
            </a:r>
          </a:p>
          <a:p>
            <a:pPr lvl="1" fontAlgn="base"/>
            <a:r>
              <a:rPr lang="en-US" dirty="0" smtClean="0"/>
              <a:t>Funding New ELA Curriculum</a:t>
            </a:r>
          </a:p>
          <a:p>
            <a:pPr marL="457200" lvl="1" indent="0" fontAlgn="base">
              <a:buNone/>
            </a:pPr>
            <a:endParaRPr lang="en-US" u="sng" dirty="0" smtClean="0"/>
          </a:p>
          <a:p>
            <a:pPr lvl="3"/>
            <a:endParaRPr lang="en-US" dirty="0"/>
          </a:p>
          <a:p>
            <a:pPr marL="1371600" lvl="3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288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6185" y="331874"/>
            <a:ext cx="11597639" cy="1325563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FY24 School Department Budget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5010" y="1486074"/>
            <a:ext cx="6600307" cy="750050"/>
          </a:xfrm>
        </p:spPr>
        <p:txBody>
          <a:bodyPr/>
          <a:lstStyle/>
          <a:p>
            <a:pPr marL="0" indent="0" algn="ctr">
              <a:buNone/>
            </a:pPr>
            <a:r>
              <a:rPr lang="en-US" sz="3600" u="sng" dirty="0" smtClean="0">
                <a:solidFill>
                  <a:srgbClr val="FF0000"/>
                </a:solidFill>
              </a:rPr>
              <a:t>3.07% increase Requested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328138"/>
              </p:ext>
            </p:extLst>
          </p:nvPr>
        </p:nvGraphicFramePr>
        <p:xfrm>
          <a:off x="180454" y="2236124"/>
          <a:ext cx="11849100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Worksheet" r:id="rId3" imgW="11849028" imgH="2209967" progId="Excel.Sheet.12">
                  <p:embed/>
                </p:oleObj>
              </mc:Choice>
              <mc:Fallback>
                <p:oleObj name="Worksheet" r:id="rId3" imgW="11849028" imgH="2209967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0454" y="2236124"/>
                        <a:ext cx="11849100" cy="2209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75372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6185" y="331874"/>
            <a:ext cx="11597639" cy="1325563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FY24 School Department Budget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4275" y="1486074"/>
            <a:ext cx="10147069" cy="750050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sz="3600" u="sng" dirty="0" smtClean="0">
                <a:solidFill>
                  <a:srgbClr val="FF0000"/>
                </a:solidFill>
              </a:rPr>
              <a:t>If including Fixed Costs &amp; Debt 2.7% increase Requested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5051695"/>
              </p:ext>
            </p:extLst>
          </p:nvPr>
        </p:nvGraphicFramePr>
        <p:xfrm>
          <a:off x="180454" y="2421226"/>
          <a:ext cx="11849100" cy="300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Worksheet" r:id="rId3" imgW="11849028" imgH="3009990" progId="Excel.Sheet.12">
                  <p:embed/>
                </p:oleObj>
              </mc:Choice>
              <mc:Fallback>
                <p:oleObj name="Worksheet" r:id="rId3" imgW="11849028" imgH="300999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0454" y="2421226"/>
                        <a:ext cx="11849100" cy="3009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90988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FY24 School Department Budget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5984" y="1367415"/>
            <a:ext cx="6951980" cy="405967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dirty="0" smtClean="0"/>
              <a:t>SALARY – 70.7% of School Budget</a:t>
            </a:r>
          </a:p>
          <a:p>
            <a:pPr marL="0" indent="0" algn="ctr"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3495" y="1773382"/>
            <a:ext cx="8792454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2193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FY24 School Department Budget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0021" y="1403647"/>
            <a:ext cx="6499398" cy="574081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OPERATING – 27.8% of School Budget</a:t>
            </a:r>
          </a:p>
          <a:p>
            <a:pPr marL="0" indent="0" algn="ctr"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2085" y="1977728"/>
            <a:ext cx="7364755" cy="4184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0359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6269</TotalTime>
  <Words>1098</Words>
  <Application>Microsoft Office PowerPoint</Application>
  <PresentationFormat>Widescreen</PresentationFormat>
  <Paragraphs>297</Paragraphs>
  <Slides>21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</vt:lpstr>
      <vt:lpstr>Arial Black</vt:lpstr>
      <vt:lpstr>Arial Narrow</vt:lpstr>
      <vt:lpstr>Calibri</vt:lpstr>
      <vt:lpstr>Calibri Light</vt:lpstr>
      <vt:lpstr>Georgia</vt:lpstr>
      <vt:lpstr>Office Theme</vt:lpstr>
      <vt:lpstr>Worksheet</vt:lpstr>
      <vt:lpstr>FY24 Tewksbury Public Schools Finance Committee Presentation</vt:lpstr>
      <vt:lpstr>PowerPoint Presentation</vt:lpstr>
      <vt:lpstr>PowerPoint Presentation</vt:lpstr>
      <vt:lpstr>FY24 School Department Budget</vt:lpstr>
      <vt:lpstr>FY24 School Department Budget</vt:lpstr>
      <vt:lpstr>FY24 School Department Budget</vt:lpstr>
      <vt:lpstr>FY24 School Department Budget</vt:lpstr>
      <vt:lpstr>FY24 School Department Budget</vt:lpstr>
      <vt:lpstr>FY24 School Department Budget</vt:lpstr>
      <vt:lpstr>FY24 School Department Budget</vt:lpstr>
      <vt:lpstr>FY24 School Department Budget</vt:lpstr>
      <vt:lpstr>PowerPoint Presentation</vt:lpstr>
      <vt:lpstr>PowerPoint Presentation</vt:lpstr>
      <vt:lpstr>FY24 School Department Budget</vt:lpstr>
      <vt:lpstr>FY24 School Department Budget</vt:lpstr>
      <vt:lpstr>FY24 School Department Budget</vt:lpstr>
      <vt:lpstr>FY24 School Department Budget Hearing</vt:lpstr>
      <vt:lpstr>FY24 School Department Budget</vt:lpstr>
      <vt:lpstr>PowerPoint Presentation</vt:lpstr>
      <vt:lpstr>PowerPoint Presentation</vt:lpstr>
      <vt:lpstr>FY24 School Department Budget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FY20 Tewksbury Public Schools Budget Workshop</dc:title>
  <dc:creator>Libby, David</dc:creator>
  <cp:lastModifiedBy>Libby, David</cp:lastModifiedBy>
  <cp:revision>148</cp:revision>
  <cp:lastPrinted>2023-02-07T18:53:09Z</cp:lastPrinted>
  <dcterms:created xsi:type="dcterms:W3CDTF">2019-01-10T12:58:17Z</dcterms:created>
  <dcterms:modified xsi:type="dcterms:W3CDTF">2023-03-13T21:49:56Z</dcterms:modified>
</cp:coreProperties>
</file>