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5" r:id="rId3"/>
    <p:sldId id="276" r:id="rId4"/>
    <p:sldId id="258" r:id="rId5"/>
    <p:sldId id="260" r:id="rId6"/>
    <p:sldId id="279" r:id="rId7"/>
    <p:sldId id="257" r:id="rId8"/>
    <p:sldId id="264" r:id="rId9"/>
    <p:sldId id="266" r:id="rId10"/>
    <p:sldId id="261" r:id="rId11"/>
    <p:sldId id="262" r:id="rId12"/>
    <p:sldId id="263" r:id="rId13"/>
    <p:sldId id="265" r:id="rId14"/>
    <p:sldId id="277" r:id="rId15"/>
    <p:sldId id="280" r:id="rId16"/>
    <p:sldId id="281" r:id="rId17"/>
    <p:sldId id="274" r:id="rId18"/>
    <p:sldId id="269" r:id="rId19"/>
    <p:sldId id="273" r:id="rId20"/>
    <p:sldId id="282" r:id="rId21"/>
    <p:sldId id="283" r:id="rId22"/>
    <p:sldId id="270" r:id="rId2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6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1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6663" tIns="48332" rIns="96663" bIns="48332" rtlCol="0"/>
          <a:lstStyle>
            <a:lvl1pPr algn="r">
              <a:defRPr sz="1300"/>
            </a:lvl1pPr>
          </a:lstStyle>
          <a:p>
            <a:fld id="{3BFE3F90-26F9-481E-A64D-CF4211DE91C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3" tIns="48332" rIns="96663" bIns="483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</p:spPr>
        <p:txBody>
          <a:bodyPr vert="horz" lIns="96663" tIns="48332" rIns="96663" bIns="4833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6663" tIns="48332" rIns="96663" bIns="48332" rtlCol="0" anchor="b"/>
          <a:lstStyle>
            <a:lvl1pPr algn="r">
              <a:defRPr sz="1300"/>
            </a:lvl1pPr>
          </a:lstStyle>
          <a:p>
            <a:fld id="{E308A5F1-905B-49C1-82CF-FC7054664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7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48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4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9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3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2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7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5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1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4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7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5A79-4AF2-46BF-8FCC-B3644C1E44E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3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55A79-4AF2-46BF-8FCC-B3644C1E44E3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28D5B-E58F-4580-B074-4206AD243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3672" y="108066"/>
            <a:ext cx="7196050" cy="5227465"/>
          </a:xfrm>
        </p:spPr>
        <p:txBody>
          <a:bodyPr>
            <a:noAutofit/>
          </a:bodyPr>
          <a:lstStyle/>
          <a:p>
            <a:r>
              <a:rPr lang="en-US" sz="6600" u="sng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FY24</a:t>
            </a:r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Tewksbury Public Schools Budget Hearing</a:t>
            </a:r>
            <a:endParaRPr lang="en-US" sz="66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5564" y="5746722"/>
            <a:ext cx="8983287" cy="79539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February 8, 2023</a:t>
            </a:r>
            <a:endParaRPr lang="en-US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686798" y="2152995"/>
            <a:ext cx="2427317" cy="29343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Georgia" panose="02040502050405020303" pitchFamily="18" charset="0"/>
              </a:rPr>
              <a:t>T</a:t>
            </a:r>
            <a:endParaRPr lang="en-US" sz="30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97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984" y="1367415"/>
            <a:ext cx="6951980" cy="40596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SALARY – 70.7% of School Budget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495" y="1773382"/>
            <a:ext cx="8792454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19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021" y="1403647"/>
            <a:ext cx="6499398" cy="57408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OPERATING – 27.8% of School Budget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085" y="1977728"/>
            <a:ext cx="7364755" cy="418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35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7" y="542984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945" y="1489823"/>
            <a:ext cx="8048105" cy="45060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CAPITAL OUTLAY – 1.5% of School Budget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317864" y="2105668"/>
            <a:ext cx="755626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/>
              <a:t>PRIORITY</a:t>
            </a:r>
            <a:endParaRPr lang="en-US" sz="36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Funding new ELA curriculum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ClearTouch</a:t>
            </a:r>
            <a:r>
              <a:rPr lang="en-US" sz="3200" dirty="0" smtClean="0"/>
              <a:t> Boards for balance of classrooms in District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HVAC assessment for HB &amp; Dewing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Electrical Assessment for HB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Plan for re-landscaping rear of HB grounds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7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52248" y="860079"/>
            <a:ext cx="2300829" cy="4599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Potential Capital Projects</a:t>
            </a:r>
          </a:p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List</a:t>
            </a:r>
          </a:p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FY23-FY25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331" y="356544"/>
            <a:ext cx="8320014" cy="602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07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347079" y="1059818"/>
            <a:ext cx="11593691" cy="70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Capital Projects Completed List FY21-FY23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63553" y="1777604"/>
            <a:ext cx="3421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2020-2021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764" y="2280302"/>
            <a:ext cx="3421921" cy="335781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636536" y="1767180"/>
            <a:ext cx="3381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2021-2022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5685" y="2280302"/>
            <a:ext cx="3381070" cy="387863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956330" y="1777604"/>
            <a:ext cx="3270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2022-2023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6330" y="2285184"/>
            <a:ext cx="3116223" cy="363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49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85" y="331874"/>
            <a:ext cx="11597639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 Hearing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370" y="1472818"/>
            <a:ext cx="5011985" cy="4959768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Grants/Revolving Accounts</a:t>
            </a:r>
          </a:p>
          <a:p>
            <a:r>
              <a:rPr lang="en-US" dirty="0" smtClean="0"/>
              <a:t>64 Separate Funds currently ACTIVE </a:t>
            </a:r>
          </a:p>
          <a:p>
            <a:r>
              <a:rPr lang="en-US" dirty="0" smtClean="0"/>
              <a:t>All have a specific purpose and must be used appropriately.  Use MUST be related to the purpose of the fund…whether a GRANT or Revolving type account driven by fees.</a:t>
            </a:r>
          </a:p>
          <a:p>
            <a:r>
              <a:rPr lang="en-US" dirty="0" smtClean="0"/>
              <a:t>Approximately 35 positions funded (partially/fully)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9229" y="1321723"/>
            <a:ext cx="5046847" cy="526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50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57" y="76589"/>
            <a:ext cx="11597639" cy="117714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 Hearing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6185" y="850034"/>
            <a:ext cx="115976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72" y="916536"/>
            <a:ext cx="10515600" cy="4671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Grant Funding Available FY23</a:t>
            </a:r>
            <a:r>
              <a:rPr lang="en-US" baseline="30000" dirty="0" smtClean="0">
                <a:solidFill>
                  <a:srgbClr val="FF0000"/>
                </a:solidFill>
              </a:rPr>
              <a:t>*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423020"/>
              </p:ext>
            </p:extLst>
          </p:nvPr>
        </p:nvGraphicFramePr>
        <p:xfrm>
          <a:off x="1787236" y="1252248"/>
          <a:ext cx="7897090" cy="5339829"/>
        </p:xfrm>
        <a:graphic>
          <a:graphicData uri="http://schemas.openxmlformats.org/drawingml/2006/table">
            <a:tbl>
              <a:tblPr/>
              <a:tblGrid>
                <a:gridCol w="451058">
                  <a:extLst>
                    <a:ext uri="{9D8B030D-6E8A-4147-A177-3AD203B41FA5}">
                      <a16:colId xmlns:a16="http://schemas.microsoft.com/office/drawing/2014/main" val="4130540439"/>
                    </a:ext>
                  </a:extLst>
                </a:gridCol>
                <a:gridCol w="1281576">
                  <a:extLst>
                    <a:ext uri="{9D8B030D-6E8A-4147-A177-3AD203B41FA5}">
                      <a16:colId xmlns:a16="http://schemas.microsoft.com/office/drawing/2014/main" val="3344706590"/>
                    </a:ext>
                  </a:extLst>
                </a:gridCol>
                <a:gridCol w="458217">
                  <a:extLst>
                    <a:ext uri="{9D8B030D-6E8A-4147-A177-3AD203B41FA5}">
                      <a16:colId xmlns:a16="http://schemas.microsoft.com/office/drawing/2014/main" val="464316981"/>
                    </a:ext>
                  </a:extLst>
                </a:gridCol>
                <a:gridCol w="2348364">
                  <a:extLst>
                    <a:ext uri="{9D8B030D-6E8A-4147-A177-3AD203B41FA5}">
                      <a16:colId xmlns:a16="http://schemas.microsoft.com/office/drawing/2014/main" val="1284037195"/>
                    </a:ext>
                  </a:extLst>
                </a:gridCol>
                <a:gridCol w="780400">
                  <a:extLst>
                    <a:ext uri="{9D8B030D-6E8A-4147-A177-3AD203B41FA5}">
                      <a16:colId xmlns:a16="http://schemas.microsoft.com/office/drawing/2014/main" val="2614309234"/>
                    </a:ext>
                  </a:extLst>
                </a:gridCol>
                <a:gridCol w="916436">
                  <a:extLst>
                    <a:ext uri="{9D8B030D-6E8A-4147-A177-3AD203B41FA5}">
                      <a16:colId xmlns:a16="http://schemas.microsoft.com/office/drawing/2014/main" val="2178579137"/>
                    </a:ext>
                  </a:extLst>
                </a:gridCol>
                <a:gridCol w="916436">
                  <a:extLst>
                    <a:ext uri="{9D8B030D-6E8A-4147-A177-3AD203B41FA5}">
                      <a16:colId xmlns:a16="http://schemas.microsoft.com/office/drawing/2014/main" val="3920092077"/>
                    </a:ext>
                  </a:extLst>
                </a:gridCol>
                <a:gridCol w="744603">
                  <a:extLst>
                    <a:ext uri="{9D8B030D-6E8A-4147-A177-3AD203B41FA5}">
                      <a16:colId xmlns:a16="http://schemas.microsoft.com/office/drawing/2014/main" val="111585181"/>
                    </a:ext>
                  </a:extLst>
                </a:gridCol>
              </a:tblGrid>
              <a:tr h="1803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u="sng">
                          <a:effectLst/>
                          <a:latin typeface="Calibri" panose="020F0502020204030204" pitchFamily="34" charset="0"/>
                        </a:rPr>
                        <a:t>Code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u="sng">
                          <a:effectLst/>
                          <a:latin typeface="Calibri" panose="020F0502020204030204" pitchFamily="34" charset="0"/>
                        </a:rPr>
                        <a:t>Grant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u="sng">
                          <a:effectLst/>
                          <a:latin typeface="Calibri" panose="020F0502020204030204" pitchFamily="34" charset="0"/>
                        </a:rPr>
                        <a:t>FY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u="sng">
                          <a:effectLst/>
                          <a:latin typeface="Calibri" panose="020F0502020204030204" pitchFamily="34" charset="0"/>
                        </a:rPr>
                        <a:t>Purpose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u="sng">
                          <a:effectLst/>
                          <a:latin typeface="Calibri" panose="020F0502020204030204" pitchFamily="34" charset="0"/>
                        </a:rPr>
                        <a:t>Grant Total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u="sng">
                          <a:effectLst/>
                          <a:latin typeface="Calibri" panose="020F0502020204030204" pitchFamily="34" charset="0"/>
                        </a:rPr>
                        <a:t>Amount Used*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u="sng">
                          <a:effectLst/>
                          <a:latin typeface="Calibri" panose="020F0502020204030204" pitchFamily="34" charset="0"/>
                        </a:rPr>
                        <a:t>Encumbered*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u="sng">
                          <a:effectLst/>
                          <a:latin typeface="Calibri" panose="020F0502020204030204" pitchFamily="34" charset="0"/>
                        </a:rPr>
                        <a:t>Balance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6864413"/>
                  </a:ext>
                </a:extLst>
              </a:tr>
              <a:tr h="1803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ESSER II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COVID Related Expenses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$ 1,198,356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$ 979,219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$ 219,137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9524"/>
                  </a:ext>
                </a:extLst>
              </a:tr>
              <a:tr h="1803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ESSER III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COVID Related Expenses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$ 2,773,695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$ 2,290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$ 63,908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$2,707,497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340533"/>
                  </a:ext>
                </a:extLst>
              </a:tr>
              <a:tr h="1803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Title IIA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Educator Improvement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$ 65,874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$ 27,128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$ 18,440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$20,306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357387"/>
                  </a:ext>
                </a:extLst>
              </a:tr>
              <a:tr h="1803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Title III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Support for English Learners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$ 11,748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$ 182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$11,566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597791"/>
                  </a:ext>
                </a:extLst>
              </a:tr>
              <a:tr h="1803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IDEA Special Education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Special Education Improvement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$ 868,369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$ 812,772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$ 45,531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$10,066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464373"/>
                  </a:ext>
                </a:extLst>
              </a:tr>
              <a:tr h="1803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ARP Special Education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Special Education Improvement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$ 176,839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$ 90,664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$ 9,750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$76,425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305478"/>
                  </a:ext>
                </a:extLst>
              </a:tr>
              <a:tr h="1803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Early Childhood IDEA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Pre School Special Education Quality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$ 32,632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$ 8,519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$ 330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$23,784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118469"/>
                  </a:ext>
                </a:extLst>
              </a:tr>
              <a:tr h="1803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ARP Early Childhood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Pre School Special Education Quality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$ 16,477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$ 16,080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$ 397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364318"/>
                  </a:ext>
                </a:extLst>
              </a:tr>
              <a:tr h="1803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Title I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Student Support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$ 190,081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$ 162,756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$ 8,337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$18,988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382951"/>
                  </a:ext>
                </a:extLst>
              </a:tr>
              <a:tr h="1803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Title IV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Academic Support - Recovery/After School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$ 25,544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$ 18,170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$7,374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443621"/>
                  </a:ext>
                </a:extLst>
              </a:tr>
              <a:tr h="23085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SAAG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Summer Acceleration Academy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</a:rPr>
                        <a:t>$ 87,000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$ 87,000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909170"/>
                  </a:ext>
                </a:extLst>
              </a:tr>
              <a:tr h="23085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Title IIA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Educator Improvement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$ 71,116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$ 71,116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856760"/>
                  </a:ext>
                </a:extLst>
              </a:tr>
              <a:tr h="23085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SEL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</a:rPr>
                        <a:t>Student Support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$ 10,000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$ 10,000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483581"/>
                  </a:ext>
                </a:extLst>
              </a:tr>
              <a:tr h="23085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Title III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Support for English Learners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$ 20,396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$ 20,396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467047"/>
                  </a:ext>
                </a:extLst>
              </a:tr>
              <a:tr h="1803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IDEA Special Education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Special Education Improvement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$ 887,807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$ 276,766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$ 590,755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$ 20,286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018309"/>
                  </a:ext>
                </a:extLst>
              </a:tr>
              <a:tr h="1803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solidFill>
                            <a:srgbClr val="313131"/>
                          </a:solidFill>
                          <a:effectLst/>
                          <a:latin typeface="Calibri" panose="020F0502020204030204" pitchFamily="34" charset="0"/>
                        </a:rPr>
                        <a:t>21stC SPED_YALD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>
                          <a:solidFill>
                            <a:srgbClr val="313131"/>
                          </a:solidFill>
                          <a:effectLst/>
                          <a:latin typeface="Calibri" panose="020F0502020204030204" pitchFamily="34" charset="0"/>
                        </a:rPr>
                        <a:t>Enhanced Programs for Students on IEPs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$ 10,000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$ 1,602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$ 8,398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165577"/>
                  </a:ext>
                </a:extLst>
              </a:tr>
              <a:tr h="1803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Early Childhood IDEA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Pre School Special Education Quality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$ 26,662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$ 4,209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$ 2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$ 22,452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033081"/>
                  </a:ext>
                </a:extLst>
              </a:tr>
              <a:tr h="1803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Title I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Student Support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$ 383,275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$ 81,395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$ 182,359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$ 119,521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688157"/>
                  </a:ext>
                </a:extLst>
              </a:tr>
              <a:tr h="23085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Title IV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Academic Support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$ 13,601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$ 13,601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430550"/>
                  </a:ext>
                </a:extLst>
              </a:tr>
              <a:tr h="23085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Innovation Pathways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Student Enhancement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$ 50,000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900" b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$ 50,000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972050"/>
                  </a:ext>
                </a:extLst>
              </a:tr>
              <a:tr h="1803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528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ASOST - School Year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After School &amp; Out of School Time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$ 50,000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$ 475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$ 49,525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403093"/>
                  </a:ext>
                </a:extLst>
              </a:tr>
              <a:tr h="1803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ASOST - Summer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After School &amp; Out of School Time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$ 45,000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$ 45,000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601627"/>
                  </a:ext>
                </a:extLst>
              </a:tr>
              <a:tr h="1803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21st CCLC - Summer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Enrich Academic Programming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$ 55,000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$ 55,000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042228"/>
                  </a:ext>
                </a:extLst>
              </a:tr>
              <a:tr h="18037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21st CCLC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Enrich Academic Programming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$ 148,750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$ 29,826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>
                          <a:effectLst/>
                          <a:latin typeface="Calibri" panose="020F0502020204030204" pitchFamily="34" charset="0"/>
                        </a:rPr>
                        <a:t>$ -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</a:rPr>
                        <a:t>$ 118,924 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078567"/>
                  </a:ext>
                </a:extLst>
              </a:tr>
              <a:tr h="230850">
                <a:tc>
                  <a:txBody>
                    <a:bodyPr/>
                    <a:lstStyle/>
                    <a:p>
                      <a:pPr rtl="0" fontAlgn="b"/>
                      <a:endParaRPr lang="en-US" sz="9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 dirty="0" smtClean="0">
                          <a:effectLst/>
                          <a:latin typeface="Calibri" panose="020F0502020204030204" pitchFamily="34" charset="0"/>
                        </a:rPr>
                        <a:t>*As </a:t>
                      </a:r>
                      <a:r>
                        <a:rPr lang="en-US" sz="900" b="0" dirty="0">
                          <a:effectLst/>
                          <a:latin typeface="Calibri" panose="020F0502020204030204" pitchFamily="34" charset="0"/>
                        </a:rPr>
                        <a:t>of 12/23/22</a:t>
                      </a: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>
                        <a:effectLst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200" dirty="0">
                        <a:effectLst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085543"/>
                  </a:ext>
                </a:extLst>
              </a:tr>
              <a:tr h="286954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900" dirty="0" smtClean="0">
                          <a:solidFill>
                            <a:srgbClr val="FF0000"/>
                          </a:solidFill>
                          <a:effectLst/>
                        </a:rPr>
                        <a:t>RED TEXT = ENTITLEMENT GRANTS;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TPS RECEIVES ANNUALLY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 dirty="0">
                        <a:effectLst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6883" marR="16883" marT="11255" marB="112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1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16883" marR="16883" marT="11255" marB="1125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</a:rPr>
                        <a:t>$ 3,380,224 </a:t>
                      </a:r>
                    </a:p>
                  </a:txBody>
                  <a:tcPr marL="16883" marR="16883" marT="11255" marB="1125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244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54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85" y="0"/>
            <a:ext cx="11597639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 Hearing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12" y="941881"/>
            <a:ext cx="11684584" cy="558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64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85" y="331874"/>
            <a:ext cx="11597639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 Hearing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184" y="1546827"/>
            <a:ext cx="11597639" cy="4995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NEXT STEPS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Continued Discussions with Building Principals, Department Leaders, Elected Officials, Town Officials, teachers, parents, students and community </a:t>
            </a:r>
            <a:r>
              <a:rPr lang="en-US" dirty="0">
                <a:solidFill>
                  <a:srgbClr val="FF0000"/>
                </a:solidFill>
              </a:rPr>
              <a:t>members, </a:t>
            </a:r>
            <a:r>
              <a:rPr lang="en-US" dirty="0" smtClean="0">
                <a:solidFill>
                  <a:srgbClr val="FF0000"/>
                </a:solidFill>
              </a:rPr>
              <a:t> to refine and react to ever changing needs.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As </a:t>
            </a:r>
            <a:r>
              <a:rPr lang="en-US" dirty="0">
                <a:solidFill>
                  <a:srgbClr val="FF0000"/>
                </a:solidFill>
              </a:rPr>
              <a:t>needs and/or resources </a:t>
            </a:r>
            <a:r>
              <a:rPr lang="en-US" dirty="0" smtClean="0">
                <a:solidFill>
                  <a:srgbClr val="FF0000"/>
                </a:solidFill>
              </a:rPr>
              <a:t>change, </a:t>
            </a:r>
            <a:r>
              <a:rPr lang="en-US" dirty="0">
                <a:solidFill>
                  <a:srgbClr val="FF0000"/>
                </a:solidFill>
              </a:rPr>
              <a:t>the School Department will be refining our </a:t>
            </a:r>
            <a:r>
              <a:rPr lang="en-US" dirty="0" smtClean="0">
                <a:solidFill>
                  <a:srgbClr val="FF0000"/>
                </a:solidFill>
              </a:rPr>
              <a:t>budget, </a:t>
            </a:r>
            <a:r>
              <a:rPr lang="en-US" dirty="0">
                <a:solidFill>
                  <a:srgbClr val="FF0000"/>
                </a:solidFill>
              </a:rPr>
              <a:t>which represents a snapshot in time of the current needs in the district.  </a:t>
            </a:r>
            <a:r>
              <a:rPr lang="en-US" dirty="0" smtClean="0">
                <a:solidFill>
                  <a:srgbClr val="FF0000"/>
                </a:solidFill>
              </a:rPr>
              <a:t>Our budget, resources and needs are </a:t>
            </a:r>
            <a:r>
              <a:rPr lang="en-US" dirty="0">
                <a:solidFill>
                  <a:srgbClr val="FF0000"/>
                </a:solidFill>
              </a:rPr>
              <a:t>constantly being updated and analyzed for the best use of available and appropriate resources. 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This process will continue from now through May Town Meeting and may (in fact is likely to) produce some movement within our overall budget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21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387" y="1088596"/>
            <a:ext cx="10939549" cy="55177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343" y="96692"/>
            <a:ext cx="11597639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 Hearing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urved Right Arrow 2"/>
          <p:cNvSpPr/>
          <p:nvPr/>
        </p:nvSpPr>
        <p:spPr>
          <a:xfrm>
            <a:off x="7017970" y="2816259"/>
            <a:ext cx="293074" cy="1138700"/>
          </a:xfrm>
          <a:prstGeom prst="curvedRightArrow">
            <a:avLst>
              <a:gd name="adj1" fmla="val 25000"/>
              <a:gd name="adj2" fmla="val 50000"/>
              <a:gd name="adj3" fmla="val 83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 flipH="1" flipV="1">
            <a:off x="8114903" y="2281064"/>
            <a:ext cx="445222" cy="37956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 flipH="1" flipV="1">
            <a:off x="8221135" y="2757124"/>
            <a:ext cx="523853" cy="1628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6607554" y="2277268"/>
            <a:ext cx="556953" cy="2485925"/>
          </a:xfrm>
          <a:prstGeom prst="curvedRightArrow">
            <a:avLst>
              <a:gd name="adj1" fmla="val 25000"/>
              <a:gd name="adj2" fmla="val 50000"/>
              <a:gd name="adj3" fmla="val 281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138800" y="6234763"/>
            <a:ext cx="1082335" cy="5013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02346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5625"/>
            <a:ext cx="11205556" cy="38852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 smtClean="0">
                <a:solidFill>
                  <a:srgbClr val="FF0000"/>
                </a:solidFill>
              </a:rPr>
              <a:t>District Strategy</a:t>
            </a:r>
          </a:p>
          <a:p>
            <a:pPr marL="0" indent="0" algn="ctr">
              <a:buNone/>
            </a:pPr>
            <a:r>
              <a:rPr lang="en-US" sz="3600" i="1" dirty="0">
                <a:latin typeface="Arial Narrow" panose="020B0606020202030204" pitchFamily="34" charset="0"/>
              </a:rPr>
              <a:t>The Tewksbury Public Schools community believes that our educational program will encompass current, research-based teaching, learning, and an assessment approach that promotes consistent growth among our students and staff to achieve academic, social, and emotional success for all students.  </a:t>
            </a:r>
          </a:p>
          <a:p>
            <a:pPr marL="0" indent="0">
              <a:buNone/>
            </a:pP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3578" y="517525"/>
            <a:ext cx="109326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 Hearing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372" y="941029"/>
            <a:ext cx="8637966" cy="52098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88419" y="294698"/>
            <a:ext cx="5545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https://www.tewksbury.k12.ma.us/departments-programs/business-office/</a:t>
            </a:r>
          </a:p>
        </p:txBody>
      </p:sp>
    </p:spTree>
    <p:extLst>
      <p:ext uri="{BB962C8B-B14F-4D97-AF65-F5344CB8AC3E}">
        <p14:creationId xmlns:p14="http://schemas.microsoft.com/office/powerpoint/2010/main" val="2499126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8419" y="294698"/>
            <a:ext cx="5545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https://www.tewksbury.k12.ma.us/departments-programs/business-office/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235" y="941029"/>
            <a:ext cx="5388492" cy="543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523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85" y="331874"/>
            <a:ext cx="11597639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 Hearing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1385051"/>
            <a:ext cx="11229109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i="1" dirty="0" smtClean="0">
                <a:solidFill>
                  <a:srgbClr val="FF0000"/>
                </a:solidFill>
              </a:rPr>
              <a:t>Questions or Comments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3466407" y="2297185"/>
            <a:ext cx="4688378" cy="31089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55375" y="2967644"/>
            <a:ext cx="27182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????</a:t>
            </a:r>
            <a:endParaRPr lang="en-US" sz="96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880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 smtClean="0">
                <a:solidFill>
                  <a:srgbClr val="FF0000"/>
                </a:solidFill>
              </a:rPr>
              <a:t>Theory of Action</a:t>
            </a:r>
          </a:p>
          <a:p>
            <a:pPr marL="0" indent="0" algn="ctr">
              <a:buNone/>
            </a:pPr>
            <a:r>
              <a:rPr lang="en-US" sz="3600" i="1" dirty="0">
                <a:latin typeface="Arial Narrow" panose="020B0606020202030204" pitchFamily="34" charset="0"/>
              </a:rPr>
              <a:t>If Tewksbury Public Schools prioritizes a sense of belonging and growth mindset amongst all stakeholders while providing quality professional development and a professional culture grounded in collaboration, then all students will experience innovative, equitable, and student-centered instruction prioritizing positive outcomes. </a:t>
            </a:r>
          </a:p>
          <a:p>
            <a:pPr marL="0" indent="0">
              <a:buNone/>
            </a:pP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3578" y="517525"/>
            <a:ext cx="109326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 Hearing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7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111" y="1501429"/>
            <a:ext cx="3591099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School Budget Consists of 4 Major Parts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Managed by the Schools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Salary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Operating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Capital Outlay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Managed/Shared with the Town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Fixed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75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8174" y="1560902"/>
            <a:ext cx="3591099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School Budget Consists of 4 Major Parts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Managed by the Schools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Salary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Operating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Capital Outlay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Managed by the Town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Fixed Costs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183774" y="2244437"/>
            <a:ext cx="4663439" cy="2377439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4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011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756" y="1028888"/>
            <a:ext cx="11102109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Challenges Faced In Formulating FY24 Budget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592236"/>
              </p:ext>
            </p:extLst>
          </p:nvPr>
        </p:nvGraphicFramePr>
        <p:xfrm>
          <a:off x="486754" y="1598040"/>
          <a:ext cx="11317318" cy="4928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8659">
                  <a:extLst>
                    <a:ext uri="{9D8B030D-6E8A-4147-A177-3AD203B41FA5}">
                      <a16:colId xmlns:a16="http://schemas.microsoft.com/office/drawing/2014/main" val="3042101954"/>
                    </a:ext>
                  </a:extLst>
                </a:gridCol>
                <a:gridCol w="5658659">
                  <a:extLst>
                    <a:ext uri="{9D8B030D-6E8A-4147-A177-3AD203B41FA5}">
                      <a16:colId xmlns:a16="http://schemas.microsoft.com/office/drawing/2014/main" val="3774767446"/>
                    </a:ext>
                  </a:extLst>
                </a:gridCol>
              </a:tblGrid>
              <a:tr h="4480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692536"/>
                  </a:ext>
                </a:extLst>
              </a:tr>
              <a:tr h="4480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Traditionally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7-school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6-school</a:t>
                      </a:r>
                      <a:r>
                        <a:rPr lang="en-US" baseline="0" dirty="0" smtClean="0"/>
                        <a:t> model.</a:t>
                      </a:r>
                    </a:p>
                    <a:p>
                      <a:pPr algn="ctr"/>
                      <a:r>
                        <a:rPr lang="en-US" dirty="0" smtClean="0"/>
                        <a:t>Center</a:t>
                      </a:r>
                      <a:r>
                        <a:rPr lang="en-US" baseline="0" dirty="0" smtClean="0"/>
                        <a:t> Elementary School opened January 2023.  Relocation of all Grade 2, 3 &amp; 4 students and  associated personnel mid-year.  Re-allocation of resources associated with this move to create a Salary and Operating budget for the new school.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671601"/>
                  </a:ext>
                </a:extLst>
              </a:tr>
              <a:tr h="4480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Use prior years ACTUALS to determine needs and/or budget 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Only have 6 months of data with new building structure.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Schools still feeling effects of COVID 19 and students recovering from learning loss.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739704"/>
                  </a:ext>
                </a:extLst>
              </a:tr>
              <a:tr h="4480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 of ESSER grants ends FY24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Need</a:t>
                      </a:r>
                      <a:r>
                        <a:rPr lang="en-US" baseline="0" dirty="0" smtClean="0"/>
                        <a:t> to balance the </a:t>
                      </a:r>
                      <a:r>
                        <a:rPr lang="en-US" i="1" baseline="0" dirty="0" smtClean="0"/>
                        <a:t>use</a:t>
                      </a:r>
                      <a:r>
                        <a:rPr lang="en-US" baseline="0" dirty="0" smtClean="0"/>
                        <a:t> of ESSER funding by the deadline with ability to support needs (if they are recurring) within the budget in the future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40059"/>
                  </a:ext>
                </a:extLst>
              </a:tr>
              <a:tr h="4480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Pre-School Re-Structure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With additional space available at PK-1 schools, able to balance Pre-School offerings between Dewing and Heath Brook to offer Pre-School</a:t>
                      </a:r>
                      <a:r>
                        <a:rPr lang="en-US" baseline="0" dirty="0" smtClean="0"/>
                        <a:t> at BOTH locations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265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5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85" y="331874"/>
            <a:ext cx="11597639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4050" y="2308800"/>
            <a:ext cx="5301710" cy="4413755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Technology</a:t>
            </a:r>
          </a:p>
          <a:p>
            <a:pPr lvl="1"/>
            <a:r>
              <a:rPr lang="en-US" dirty="0" smtClean="0"/>
              <a:t>Communications</a:t>
            </a:r>
          </a:p>
          <a:p>
            <a:pPr lvl="2"/>
            <a:r>
              <a:rPr lang="en-US" dirty="0" smtClean="0"/>
              <a:t>Improve systems</a:t>
            </a:r>
            <a:endParaRPr lang="en-US" dirty="0"/>
          </a:p>
          <a:p>
            <a:pPr lvl="1"/>
            <a:r>
              <a:rPr lang="en-US" dirty="0" smtClean="0"/>
              <a:t>Continue Smartboard to </a:t>
            </a:r>
            <a:r>
              <a:rPr lang="en-US" dirty="0" err="1" smtClean="0"/>
              <a:t>Cleartouch</a:t>
            </a:r>
            <a:r>
              <a:rPr lang="en-US" dirty="0" smtClean="0"/>
              <a:t> conversion districtwide</a:t>
            </a:r>
          </a:p>
          <a:p>
            <a:pPr lvl="2"/>
            <a:r>
              <a:rPr lang="en-US" dirty="0" smtClean="0"/>
              <a:t>Wiring (E-Rate discount)</a:t>
            </a:r>
          </a:p>
          <a:p>
            <a:pPr lvl="1"/>
            <a:r>
              <a:rPr lang="en-US" dirty="0" smtClean="0"/>
              <a:t>Printing solutions (copy center)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u="sng" dirty="0" smtClean="0"/>
              <a:t>Building Improvements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eeds of HB &amp; DEW </a:t>
            </a:r>
          </a:p>
          <a:p>
            <a:pPr lvl="2"/>
            <a:r>
              <a:rPr lang="en-US" dirty="0" smtClean="0"/>
              <a:t>To get through 6-10 years</a:t>
            </a:r>
          </a:p>
          <a:p>
            <a:pPr lvl="1"/>
            <a:r>
              <a:rPr lang="en-US" dirty="0"/>
              <a:t>Building </a:t>
            </a:r>
            <a:r>
              <a:rPr lang="en-US" dirty="0" smtClean="0"/>
              <a:t>&amp; Grounds Systems</a:t>
            </a:r>
          </a:p>
          <a:p>
            <a:pPr lvl="2"/>
            <a:r>
              <a:rPr lang="en-US" dirty="0" smtClean="0"/>
              <a:t>HVAC, Electric, Plumbing, Security, Landscape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43496" y="1315059"/>
            <a:ext cx="10262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Areas of FOCUS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7003" y="2301557"/>
            <a:ext cx="6188364" cy="42654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u="sng" dirty="0" smtClean="0"/>
              <a:t>Personnel</a:t>
            </a:r>
          </a:p>
          <a:p>
            <a:pPr lvl="1" fontAlgn="base"/>
            <a:r>
              <a:rPr lang="en-US" dirty="0"/>
              <a:t>NEW CENTER ELEMENTARY</a:t>
            </a:r>
            <a:r>
              <a:rPr lang="en-US" dirty="0" smtClean="0"/>
              <a:t>!!!</a:t>
            </a:r>
          </a:p>
          <a:p>
            <a:pPr lvl="2" fontAlgn="base"/>
            <a:r>
              <a:rPr lang="en-US" dirty="0" smtClean="0"/>
              <a:t>Assess personnel moved from other K-4 schools for most efficient use</a:t>
            </a:r>
          </a:p>
          <a:p>
            <a:pPr lvl="1" fontAlgn="base"/>
            <a:r>
              <a:rPr lang="en-US" dirty="0" smtClean="0"/>
              <a:t>Increase PK programming</a:t>
            </a:r>
            <a:endParaRPr lang="en-US" dirty="0"/>
          </a:p>
          <a:p>
            <a:pPr lvl="1" fontAlgn="base"/>
            <a:r>
              <a:rPr lang="en-US" dirty="0" smtClean="0"/>
              <a:t>Assessing personnel needs based on currently declining enrollment </a:t>
            </a:r>
          </a:p>
          <a:p>
            <a:pPr lvl="1" fontAlgn="base"/>
            <a:r>
              <a:rPr lang="en-US" dirty="0" smtClean="0"/>
              <a:t>Assess </a:t>
            </a:r>
            <a:r>
              <a:rPr lang="en-US" dirty="0"/>
              <a:t>grant funded personnel and begin to fund via LEA budget, if </a:t>
            </a:r>
            <a:r>
              <a:rPr lang="en-US" dirty="0" smtClean="0"/>
              <a:t>appropriate</a:t>
            </a:r>
            <a:endParaRPr lang="en-US" u="sng" dirty="0" smtClean="0"/>
          </a:p>
          <a:p>
            <a:pPr fontAlgn="base"/>
            <a:r>
              <a:rPr lang="en-US" u="sng" dirty="0" smtClean="0"/>
              <a:t>Operational</a:t>
            </a:r>
          </a:p>
          <a:p>
            <a:pPr lvl="1" fontAlgn="base"/>
            <a:r>
              <a:rPr lang="en-US" dirty="0"/>
              <a:t>NEW CENTER ELEMENTARY!!! </a:t>
            </a:r>
            <a:endParaRPr lang="en-US" dirty="0" smtClean="0"/>
          </a:p>
          <a:p>
            <a:pPr lvl="2" fontAlgn="base"/>
            <a:r>
              <a:rPr lang="en-US" dirty="0" smtClean="0"/>
              <a:t>Estimate </a:t>
            </a:r>
            <a:r>
              <a:rPr lang="en-US" dirty="0"/>
              <a:t>effects on transportation, utilities, supplies, insurance, </a:t>
            </a:r>
            <a:r>
              <a:rPr lang="en-US" dirty="0" smtClean="0"/>
              <a:t>maintenance</a:t>
            </a:r>
          </a:p>
          <a:p>
            <a:pPr lvl="1" fontAlgn="base"/>
            <a:r>
              <a:rPr lang="en-US" dirty="0" smtClean="0"/>
              <a:t>Funding New ELA Curriculum</a:t>
            </a:r>
          </a:p>
          <a:p>
            <a:pPr marL="457200" lvl="1" indent="0" fontAlgn="base">
              <a:buNone/>
            </a:pPr>
            <a:endParaRPr lang="en-US" u="sng" dirty="0" smtClean="0"/>
          </a:p>
          <a:p>
            <a:pPr lvl="3"/>
            <a:endParaRPr lang="en-US" dirty="0"/>
          </a:p>
          <a:p>
            <a:pPr marL="1371600" lvl="3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85" y="331874"/>
            <a:ext cx="11597639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 Hearing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5010" y="1486074"/>
            <a:ext cx="6600307" cy="75005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u="sng" dirty="0" smtClean="0">
                <a:solidFill>
                  <a:srgbClr val="FF0000"/>
                </a:solidFill>
              </a:rPr>
              <a:t>3.07% increase Requested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28138"/>
              </p:ext>
            </p:extLst>
          </p:nvPr>
        </p:nvGraphicFramePr>
        <p:xfrm>
          <a:off x="180454" y="2236124"/>
          <a:ext cx="118491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3" imgW="11849028" imgH="2209967" progId="Excel.Sheet.12">
                  <p:embed/>
                </p:oleObj>
              </mc:Choice>
              <mc:Fallback>
                <p:oleObj name="Worksheet" r:id="rId3" imgW="11849028" imgH="220996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454" y="2236124"/>
                        <a:ext cx="11849100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537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185" y="331874"/>
            <a:ext cx="11597639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FY24 School Department Budget Hearing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275" y="1486074"/>
            <a:ext cx="10147069" cy="75005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600" u="sng" dirty="0" smtClean="0">
                <a:solidFill>
                  <a:srgbClr val="FF0000"/>
                </a:solidFill>
              </a:rPr>
              <a:t>If including Fixed Costs &amp; Debt 2.7% increase Requested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051695"/>
              </p:ext>
            </p:extLst>
          </p:nvPr>
        </p:nvGraphicFramePr>
        <p:xfrm>
          <a:off x="180454" y="2421226"/>
          <a:ext cx="118491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3" imgW="11849028" imgH="3009990" progId="Excel.Sheet.12">
                  <p:embed/>
                </p:oleObj>
              </mc:Choice>
              <mc:Fallback>
                <p:oleObj name="Worksheet" r:id="rId3" imgW="11849028" imgH="30099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454" y="2421226"/>
                        <a:ext cx="11849100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098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5867</TotalTime>
  <Words>1135</Words>
  <Application>Microsoft Office PowerPoint</Application>
  <PresentationFormat>Widescreen</PresentationFormat>
  <Paragraphs>304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Black</vt:lpstr>
      <vt:lpstr>Arial Narrow</vt:lpstr>
      <vt:lpstr>Calibri</vt:lpstr>
      <vt:lpstr>Calibri Light</vt:lpstr>
      <vt:lpstr>Georgia</vt:lpstr>
      <vt:lpstr>Office Theme</vt:lpstr>
      <vt:lpstr>Worksheet</vt:lpstr>
      <vt:lpstr>FY24 Tewksbury Public Schools Budget Hearing</vt:lpstr>
      <vt:lpstr>PowerPoint Presentation</vt:lpstr>
      <vt:lpstr>PowerPoint Presentation</vt:lpstr>
      <vt:lpstr>FY24 School Department Budget Hearing</vt:lpstr>
      <vt:lpstr>FY24 School Department Budget Hearing</vt:lpstr>
      <vt:lpstr>FY24 School Department Budget Hearing</vt:lpstr>
      <vt:lpstr>FY24 School Department Budget</vt:lpstr>
      <vt:lpstr>FY24 School Department Budget Hearing</vt:lpstr>
      <vt:lpstr>FY24 School Department Budget Hearing</vt:lpstr>
      <vt:lpstr>FY24 School Department Budget Hearing</vt:lpstr>
      <vt:lpstr>FY24 School Department Budget Hearing</vt:lpstr>
      <vt:lpstr>FY24 School Department Budget</vt:lpstr>
      <vt:lpstr>PowerPoint Presentation</vt:lpstr>
      <vt:lpstr>PowerPoint Presentation</vt:lpstr>
      <vt:lpstr>FY24 School Department Budget Hearing</vt:lpstr>
      <vt:lpstr>FY24 School Department Budget Hearing</vt:lpstr>
      <vt:lpstr>FY24 School Department Budget Hearing</vt:lpstr>
      <vt:lpstr>FY24 School Department Budget Hearing</vt:lpstr>
      <vt:lpstr>FY24 School Department Budget Hearing</vt:lpstr>
      <vt:lpstr>PowerPoint Presentation</vt:lpstr>
      <vt:lpstr>PowerPoint Presentation</vt:lpstr>
      <vt:lpstr>FY24 School Department Budget Hearing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 Tewksbury Public Schools Budget Workshop</dc:title>
  <dc:creator>Libby, David</dc:creator>
  <cp:lastModifiedBy>Libby, David</cp:lastModifiedBy>
  <cp:revision>139</cp:revision>
  <cp:lastPrinted>2023-02-07T18:53:09Z</cp:lastPrinted>
  <dcterms:created xsi:type="dcterms:W3CDTF">2019-01-10T12:58:17Z</dcterms:created>
  <dcterms:modified xsi:type="dcterms:W3CDTF">2023-02-08T21:18:27Z</dcterms:modified>
</cp:coreProperties>
</file>